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  <p:sldMasterId id="2147483766" r:id="rId2"/>
    <p:sldMasterId id="2147483778" r:id="rId3"/>
    <p:sldMasterId id="2147483802" r:id="rId4"/>
  </p:sldMasterIdLst>
  <p:notesMasterIdLst>
    <p:notesMasterId r:id="rId32"/>
  </p:notesMasterIdLst>
  <p:sldIdLst>
    <p:sldId id="270" r:id="rId5"/>
    <p:sldId id="502" r:id="rId6"/>
    <p:sldId id="784" r:id="rId7"/>
    <p:sldId id="293" r:id="rId8"/>
    <p:sldId id="525" r:id="rId9"/>
    <p:sldId id="263" r:id="rId10"/>
    <p:sldId id="362" r:id="rId11"/>
    <p:sldId id="1169" r:id="rId12"/>
    <p:sldId id="261" r:id="rId13"/>
    <p:sldId id="268" r:id="rId14"/>
    <p:sldId id="262" r:id="rId15"/>
    <p:sldId id="267" r:id="rId16"/>
    <p:sldId id="372" r:id="rId17"/>
    <p:sldId id="1167" r:id="rId18"/>
    <p:sldId id="1168" r:id="rId19"/>
    <p:sldId id="275" r:id="rId20"/>
    <p:sldId id="490" r:id="rId21"/>
    <p:sldId id="272" r:id="rId22"/>
    <p:sldId id="271" r:id="rId23"/>
    <p:sldId id="273" r:id="rId24"/>
    <p:sldId id="491" r:id="rId25"/>
    <p:sldId id="1170" r:id="rId26"/>
    <p:sldId id="1171" r:id="rId27"/>
    <p:sldId id="276" r:id="rId28"/>
    <p:sldId id="1172" r:id="rId29"/>
    <p:sldId id="1173" r:id="rId30"/>
    <p:sldId id="264" r:id="rId31"/>
  </p:sldIdLst>
  <p:sldSz cx="12192000" cy="6858000"/>
  <p:notesSz cx="6858000" cy="9144000"/>
  <p:custDataLst>
    <p:tags r:id="rId33"/>
  </p:custDataLst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8A14A"/>
    <a:srgbClr val="FFDB75"/>
    <a:srgbClr val="FFCCFF"/>
    <a:srgbClr val="FFCCCC"/>
    <a:srgbClr val="66FFFF"/>
    <a:srgbClr val="CC99FF"/>
    <a:srgbClr val="FF66FF"/>
    <a:srgbClr val="9999FF"/>
    <a:srgbClr val="78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نمط ذو نسُق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 snapToObjects="1">
      <p:cViewPr varScale="1">
        <p:scale>
          <a:sx n="53" d="100"/>
          <a:sy n="53" d="100"/>
        </p:scale>
        <p:origin x="114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EE9DE3-B038-4C69-BE2B-DFA934DEA638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C92CF5B-3294-4013-9395-06A1CB8CA79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35873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79274992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79274992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CF5B-3294-4013-9395-06A1CB8CA79F}" type="slidenum">
              <a:rPr lang="ar-KW" smtClean="0"/>
              <a:t>3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50200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76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6717CD-A8E3-BF4E-86B2-E512D2CB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DA6EADF-EF16-5740-AA30-1DE1319A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5AFE9B-D90B-814E-AC0C-020E2270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3D254D-5389-5548-A16B-F9F8A20D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288B49-FE50-CC43-8BA4-9C6FCD11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865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791C9B5-9071-1D45-BB6F-F598687C1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8CACEBD-4057-FB44-886A-0D4D9A5B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8B18E8-A6F7-AE49-B4DC-89D2F4C5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F3D2F5-B666-794D-9210-B7F46C77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78B241-C52D-4F46-8C06-1415B469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533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98BA76D6-380B-4C76-AE2F-1C13A556D032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72188-CAD0-4426-A0FB-0ED4FB62B79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50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29AC0E47-EE98-4709-8EE6-3D8804F16C1D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EFC7D6D-2D80-4D85-8744-5F7E0EF912C6}"/>
              </a:ext>
            </a:extLst>
          </p:cNvPr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91B9B91F-94F7-49EC-8A4D-0A0DA191A6C9}"/>
              </a:ext>
            </a:extLst>
          </p:cNvPr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967053-F532-40E1-A038-EC729058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1E900B6-FB60-4BE9-AC4E-67CEA530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D8BEFD-A715-40DC-B4F6-0E69F36E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200D5-5F24-432B-845C-DACD21198708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15476896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A5160-A82B-472C-B5E3-EC8E80EB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B66E-8955-47EA-968C-AAF5A7C9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50E73-CC4D-4DFB-BC63-34B79CB3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07A43-97E9-45DE-9D2F-712525AB664E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32853572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41B75AB6-2AEA-4AD2-ABFC-4E2AAA038515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0CD56254-3F18-4E2F-9A29-DDFBAE869F57}"/>
              </a:ext>
            </a:extLst>
          </p:cNvPr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A35A0007-F633-43FA-8160-74495DFC8296}"/>
              </a:ext>
            </a:extLst>
          </p:cNvPr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39FB92-DF82-4701-804F-FA14538B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6EE186-B6B8-4DCB-9425-2DFEFC51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8EF643-7112-4F04-89D4-FC9140A5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52B0-D2A0-4999-9380-025E35EE283B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270555643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83F58D-9159-49B3-881D-A42E5E5F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882946-1EC0-4DBE-9893-C65A8ADB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D9EB1E-E9CE-42F3-BB2A-7766460D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CF719-85E2-47FB-B477-4213A47776CD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215594250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665E5F-7362-4EC6-B173-DED1AC10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B7CCB7-B50D-4AB0-9BB3-A42342A9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7C1E3D-EA2D-4E49-8123-F79A6355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6D13-A82D-48DD-A64A-17FE43F29057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552665379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CFBAC2-D1A6-45C6-8D95-0C279925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4E75D4-4BE0-4446-B8DA-8B0546E5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F1FB5F4-7B13-40A4-A59C-5A850185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B359C-0304-4994-9277-EB62F3450167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783777583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31B197-500B-6449-8B38-662B97D7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9FD6FD-4F53-8542-B023-EB7DF153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6F8471-7DB4-2649-9F24-622BF937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656AE3-A114-6C42-9625-A929590D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268DA-D225-C544-8B7D-E7A6B723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322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C7286-EF0F-493E-A9B1-ECCEAC68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1AAA3-4847-4A32-9D6A-B5A914DC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E15B2-C49A-4C71-AE06-ECFBEB00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9F6C-C807-483C-A263-2B2FAA698D1D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917424596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9CE3EA-1B56-4EEE-9504-025AC6E9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7D4996-143B-4691-94EA-53B1342B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260B1B-1F9C-429F-BEB4-2240606B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9CFCC-33F5-4B03-9B1C-F7711A28057C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480827638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D3538113-6495-4208-B70A-9FF0177880DF}"/>
              </a:ext>
            </a:extLst>
          </p:cNvPr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ar-SA" noProof="0"/>
              <a:t>انقر فوق الأيقونة لإضافة صورة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0368DC4-AAC1-45D6-9AAA-50FB6A44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D56283B-048D-4313-87FA-8C4EC5513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A3588D0-68E1-43AC-9BAC-19615788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52CE2-37D1-4B06-A48F-0BE18A0C515F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502556486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C1E20-4D49-45E5-86E0-10835F9C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89ECB-F857-444C-9B36-26200B6D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7A640-9147-4501-AF47-9BFDB07A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1802-D43D-4FFF-92AD-D70EEE46A836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503156025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95B35A00-D9D9-489B-BB23-4F9CA83640FE}"/>
              </a:ext>
            </a:extLst>
          </p:cNvPr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109B79-0E93-45F8-918C-6900B188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EBF53-F284-4A54-9075-98C1EA87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DF6CBE-10F8-4D97-AE40-E2001E6E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57B62-41EA-4778-BBFC-4E770AD6C4A8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435713649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33B2-6347-4C72-8B9A-D12D9EDF8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DC1AA-7FAA-4822-BF18-0ECC5D196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1808E-108F-4FB9-960D-3FC02750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A908-072C-42EC-AD5D-8B6A4BFF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E0D5C-BD83-4FEF-9EEB-664CBE6D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95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DB9E-B80D-4B0D-B069-7362C317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D031-2259-4BB2-8A67-21BB6A1C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CE6E-5BCE-4E81-AE3D-6D54C0DE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C7C9-C404-4907-AF88-773C66D0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47C2-FCAE-4E48-9BC6-9DDAA2E8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78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740A-93C0-4FE5-963A-FC304D26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F8C8-480E-4BBE-BA88-0E2D5F74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0A5DB-9A7E-4491-904C-FD9DE3A1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5E89-8334-4E8C-96AB-C643E6B5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5B76-162E-4216-B6A6-5A79DD68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30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FF71-9433-4CE2-A81A-0334B0DC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FB646-A7DA-4906-B1A8-CC3F2BDF7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EC8B2-5909-4674-A508-32C852DF4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00A18-B101-4049-94B3-ABF1E044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C290B-1A74-4806-B34E-46B30937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0A555-817C-4027-94A9-61294897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76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4F75-841D-4BFF-8432-C392E775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8B2BA-0C82-48E9-BBE7-CC5F878C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48CE2-E9B8-4C45-9391-4E8F4C0D3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DB09F-9668-47FD-A329-29D59B2D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0D5B2-EFDE-4E6F-AE04-D50865568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90F71-4203-4A17-9EE0-F1B134F32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C4037-0443-4E52-9F0C-A8B876C2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527CD-7B69-4083-83A6-2FD6CAC1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37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D2F4B5-7C0C-184C-AA45-C95EEE2A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A042453-6805-6845-9166-2425F1FF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653586-E832-914A-A71A-CB1FDE90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8AB84D-5BD0-7249-A07F-C6188B94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4AB56C-9893-1A4C-AE5A-2EE9ECE8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199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312B9-11D8-4A2B-AEE0-13115230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4184C-B1F0-4403-BD11-A1DF3162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B312-02BE-4CCD-83AF-45000179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289B3-5FFB-45EE-AFFA-E868052D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53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29313-7161-48E3-8CB0-B68584F8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BB5E1-3EBD-4A29-84C6-D0224272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119F-A2DF-46AA-BBEB-CED77456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3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2881-70D3-421E-93D8-6A993889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B87D0-BACD-470F-AD83-44F8BF3EE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5FC8C-1D95-42E6-BCF2-B3774242B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9397A-5B8C-4862-865C-3692DC65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6EDE4-DD7D-4856-B36F-858B5BFC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B9805-647A-4E02-B763-9A3B581C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8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B252-EBAC-4022-A128-F1B05C9B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45B88D-A2D0-447F-A3B7-C337F40CA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94F37-B5BF-4126-B222-B87FA2404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30CDC-6406-461D-8FD1-E1E8B1D7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7B609-66DC-4704-AB39-B7559D55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AD48D-9F5B-4273-A1D5-973CC8E0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06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951F-1A9C-4FE3-8C4E-D9C46515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964B1-CFE8-44F6-8C14-687E2DF77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0C21B-583F-40FA-BAA5-E299550D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7C618-0E06-4831-ADC1-828058B8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3734F-AE06-453E-82FA-9F0C48E6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9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68EE4-41C4-44BD-A8A9-1D7E68354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1562A-198B-4152-B580-79446F385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D35B-3ED0-47A7-A8D7-1CBF0E17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E0F9A-5DFA-476D-9089-26FB39E2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BD2F-BE7F-46C4-B95C-324B5E14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68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8139E-14E8-B54E-B199-D056C2B40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E5537-A328-2642-96C9-902D7BC5E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AEC98-BD14-4B4D-B3F5-0CACC150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7AF42-9686-D14C-93E7-7150AFF97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5AA61-A09B-0C4E-AED0-28AAA4C9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4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F0B9-C66A-184A-978D-BAB1FEEC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F8CE1-07B8-8748-BB33-CE86BCEDC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94CB0-1DF9-8843-B5B2-885CCE00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F7038-180F-514C-BC53-3014EB14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02BFE-CE07-4E44-8415-AE8E5421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86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FFC1A-9DF3-424E-9C3B-69F606112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C0FAB-018F-6243-A2B1-4ADE4052D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84CB5-DF06-3547-B9C6-B9D62CF2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EA82A-7193-AB48-8316-345531E7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7271B-5D09-6E4C-96A3-68E54FAE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9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6C5D5-3027-0B4D-86E2-3A9C6DB2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2E4F6-E548-B441-939F-B6BFF4F55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9482B-3B59-524B-A89B-19D595380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07805-5772-2E45-97DA-30A0C501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8FF5B-FEAA-1143-9EB2-93BC3603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39D90-2D09-404A-ABD5-190838D1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CA51E2-48BE-B343-8361-571B0D5A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A172DC-3148-9646-A542-6F53CB806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C9FD2E-24E9-364B-8781-1117FDF07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F30435-3378-BB4E-8EED-7934353D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86C6C3-7B4C-0D45-9E7F-D94489DB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28079C-57AB-AE4F-AA2B-A9EEC24B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613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00649-9196-F14B-A540-98EAB406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C6A25-87D1-FA41-81D2-63DF8AAFD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E0E37-75C6-CC46-AD10-4822ECF2F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B2D4A-C021-604E-BCA9-C1726D79A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23D06-F2DD-4442-8CF5-3246CF82C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ECF54-99B6-7142-AA39-980A28A6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215A63-D022-7144-974D-26341B1D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2C4BC-4501-A448-AED6-9A870EA3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3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5565-0544-254B-92DA-D958E7D3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4ED35-605D-384E-980F-40FE5E861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1CB20-D718-4F44-8E8C-DB57C729F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E7CE8-DE5D-0E4B-BE1A-50BA0662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7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B285F-B13C-D641-A513-5E8252CB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AED07-F3B3-F34F-89FA-3A759E627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EAA9A-2082-FE4F-A062-E293EAC6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0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70BB1-5617-1540-A059-9A87D25A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158D2-5A64-B547-A7D8-926813F75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FDDB3-8C6C-5047-8B61-12A8189C9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A296E-E10F-2B41-A93B-9531A072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BFAB3-662E-B541-B339-A22FF850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6138E-F986-9C45-AE3C-7DEF3AED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4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13C7-0B46-0243-826A-D831F39B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969B1-BD3B-5842-839F-BE5E39F4F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69956-3026-F642-A70F-6556ABB03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1826F-C471-DC48-A27F-DDA8D5D8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5C16B-CD45-E144-A3EE-2303A798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74007-0100-5E46-82CF-5DC5CF87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74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5E4A-9BE1-0545-9AA6-CE2DBE71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8DFB6-F735-1C47-B2FD-E20A2F52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C208F-46BA-004C-9702-4D96915C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C2339-EEC9-0C44-80BF-893F0662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55518-A6E9-644B-B929-D82275FF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29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3CE798-0B72-EA46-A8DD-DECCB6AA3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59F4D-B270-0348-88FA-16453C3EA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2EBB4-49ED-9749-8F66-F309F8E45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24B39-50D3-B64C-9DDB-5CC91DD68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98F46-73D8-0E4C-BCD8-DF017BEF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0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171BC2-A70F-034C-8B9B-302FBA5F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5B72C8-EE96-D847-83B0-7917B853D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57A804F-083C-C244-8CB1-B90A8B765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DA17052-A103-2E4D-A982-79CE4DD44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CC47600-5E41-1742-BF67-1CE423A8B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BE2D5-CD85-214C-A3AF-96687C96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3EF9CBB-B69C-BB4D-BF79-4C448C22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A56CFB2-0399-9D46-B95B-BF5C5612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297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AD674F-577A-B546-B44F-07E8E8C4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4455C3-F283-0D49-9922-9932B9F6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F3367D3-5E31-4042-8DDC-F7321820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F04E775-4D45-A842-B8EF-EDF8B5D9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870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9FA576-F360-3B45-ABD7-39277932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5082AAD-D454-6D48-B994-35B1765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AFCF5F1-B926-A54B-9251-E7FC6AEF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22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E22C4-73B2-0949-9C0D-3725E7AF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AC30B1-4BFA-B341-954A-F13ABA83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A260EA-5641-ED46-943D-85BC811A7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18577A-FD0C-C94A-9F8E-D9F92B8E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1922EB-EF49-AA4E-8FA3-AE902AF2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2FAE31-4097-A447-B8F6-C4E869CF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00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FC90B3-145B-6547-800C-F0BB71BEA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00C67BE-7D27-7446-9761-EDBD0A954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3DAB1B4-4EF9-8C45-B720-6889B757B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84434F-109D-3E40-9888-2EFFA5ED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B4D4CB-AFD7-4B44-877F-6128EE3D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77FB85-0855-E441-8FC7-C85A4A0B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583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F106322-E262-6F49-9393-34558FDE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631F37-F617-6B4A-8107-8B999BD73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1F4330-07A2-DD45-A03D-111DF324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90E2AE-A8CD-8343-8F45-B23C2AE2E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2D6856-E39D-7940-BC99-80841C0A0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546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65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61251-3CA7-41FD-9688-CDE7EE10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467" y="585788"/>
            <a:ext cx="9719733" cy="149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altLang="ar-KW"/>
              <a:t>انقر لتحرير نمط عنوان الشكل الرئيسي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6F9D87-48AB-43C6-A9E1-844F7AE38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4467" y="2286001"/>
            <a:ext cx="97197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KW"/>
              <a:t>انقر لتحرير أنماط نص الشكل الرئيسي</a:t>
            </a:r>
          </a:p>
          <a:p>
            <a:pPr lvl="1"/>
            <a:r>
              <a:rPr lang="ar-SA" altLang="ar-KW"/>
              <a:t>المستوى الثاني</a:t>
            </a:r>
          </a:p>
          <a:p>
            <a:pPr lvl="2"/>
            <a:r>
              <a:rPr lang="ar-SA" altLang="ar-KW"/>
              <a:t>المستوى الثالث</a:t>
            </a:r>
          </a:p>
          <a:p>
            <a:pPr lvl="3"/>
            <a:r>
              <a:rPr lang="ar-SA" altLang="ar-KW"/>
              <a:t>المستوى الرابع</a:t>
            </a:r>
          </a:p>
          <a:p>
            <a:pPr lvl="4"/>
            <a:r>
              <a:rPr lang="ar-SA" altLang="ar-KW"/>
              <a:t>المستوى الخامس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00FC9-7610-42BE-9B3A-1E97D1057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4467" y="6470650"/>
            <a:ext cx="21547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9F341-7DF3-4F1D-95DF-55E7FD184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2933" y="6470650"/>
            <a:ext cx="59012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AD650-3C08-4D11-8FB4-D40CE85C1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7333" y="6470650"/>
            <a:ext cx="9736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656E45B-19BF-4B21-9409-531FCD208C46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2F8DCD-20D9-4D45-93EA-D869EB7B6AA7}"/>
              </a:ext>
            </a:extLst>
          </p:cNvPr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90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 spd="med">
    <p:fade/>
    <p:sndAc>
      <p:stSnd>
        <p:snd r:embed="rId13" name="breeze.wav"/>
      </p:stSnd>
    </p:sndAc>
  </p:transition>
  <p:txStyles>
    <p:titleStyle>
      <a:lvl1pPr algn="l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Arial" panose="020B0604020202020204" pitchFamily="34" charset="0"/>
        </a:defRPr>
      </a:lvl1pPr>
      <a:lvl2pPr algn="l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cs typeface="Arial" panose="020B0604020202020204" pitchFamily="34" charset="0"/>
        </a:defRPr>
      </a:lvl2pPr>
      <a:lvl3pPr algn="l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cs typeface="Arial" panose="020B0604020202020204" pitchFamily="34" charset="0"/>
        </a:defRPr>
      </a:lvl3pPr>
      <a:lvl4pPr algn="l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cs typeface="Arial" panose="020B0604020202020204" pitchFamily="34" charset="0"/>
        </a:defRPr>
      </a:lvl4pPr>
      <a:lvl5pPr algn="l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cs typeface="Arial" panose="020B0604020202020204" pitchFamily="34" charset="0"/>
        </a:defRPr>
      </a:lvl5pPr>
      <a:lvl6pPr marL="457200" algn="l" rtl="1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cs typeface="Arial" panose="020B0604020202020204" pitchFamily="34" charset="0"/>
        </a:defRPr>
      </a:lvl6pPr>
      <a:lvl7pPr marL="914400" algn="l" rtl="1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cs typeface="Arial" panose="020B0604020202020204" pitchFamily="34" charset="0"/>
        </a:defRPr>
      </a:lvl7pPr>
      <a:lvl8pPr marL="1371600" algn="l" rtl="1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cs typeface="Arial" panose="020B0604020202020204" pitchFamily="34" charset="0"/>
        </a:defRPr>
      </a:lvl8pPr>
      <a:lvl9pPr marL="1828800" algn="l" rtl="1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cs typeface="Arial" panose="020B0604020202020204" pitchFamily="34" charset="0"/>
        </a:defRPr>
      </a:lvl9pPr>
    </p:titleStyle>
    <p:bodyStyle>
      <a:lvl1pPr marL="90488" indent="-90488" algn="r" rtl="1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65113" indent="-136525" algn="r" rtl="1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47675" indent="-136525" algn="r" rtl="1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593725" indent="-136525" algn="r" rtl="1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76288" indent="-136525" algn="r" rtl="1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861DF-2368-4CC1-B51C-4CA98BB4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703B8-04E5-4CBE-9767-1F59643F9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5479F-D278-4D9D-8698-0A82BA27D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829E-28DA-484C-BFD2-2E3364B0B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8C5F-D363-4641-BEAB-8099EA13A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534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18830-C053-1748-800F-A8315708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32FFD-7B31-5E46-B34A-3DC07C4E8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36A4-BFF8-8E42-8BEF-768A72C78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648BF-3F84-4E44-8ED8-F3E793B46C29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BE591-96F1-C740-AEFB-E511BC6ED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0209A-26CC-A142-9797-744DBE011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78491-7027-7E4E-98C4-71DBB036A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hyperlink" Target="http://vb.almastba.com/t102085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رسومات, الخط, نص, قصاصة فنية&#10;&#10;تم إنشاء الوصف تلقائياً">
            <a:extLst>
              <a:ext uri="{FF2B5EF4-FFF2-40B4-BE49-F238E27FC236}">
                <a16:creationId xmlns:a16="http://schemas.microsoft.com/office/drawing/2014/main" id="{3C621AC1-C3B8-F56C-817B-17B8D3D3D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428750"/>
            <a:ext cx="5715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ياه, خارجي, الطبيعة, شاطئ البحر&#10;&#10;تم إنشاء الوصف تلقائياً">
            <a:extLst>
              <a:ext uri="{FF2B5EF4-FFF2-40B4-BE49-F238E27FC236}">
                <a16:creationId xmlns:a16="http://schemas.microsoft.com/office/drawing/2014/main" id="{1CDFFA63-F2BF-47C0-BB2A-A7C3746E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5725"/>
            <a:ext cx="10109670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210AB61-2665-498A-8C6A-E7EA40193132}"/>
              </a:ext>
            </a:extLst>
          </p:cNvPr>
          <p:cNvSpPr/>
          <p:nvPr/>
        </p:nvSpPr>
        <p:spPr>
          <a:xfrm>
            <a:off x="5436974" y="333375"/>
            <a:ext cx="4475378" cy="1150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>
              <a:defRPr/>
            </a:pPr>
            <a:r>
              <a:rPr lang="ar-KW" sz="8000" b="1" dirty="0">
                <a:solidFill>
                  <a:schemeClr val="bg1"/>
                </a:solidFill>
              </a:rPr>
              <a:t>خليج نعمة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‫البلدان السياحية‬‎">
            <a:extLst>
              <a:ext uri="{FF2B5EF4-FFF2-40B4-BE49-F238E27FC236}">
                <a16:creationId xmlns:a16="http://schemas.microsoft.com/office/drawing/2014/main" id="{C677369F-F31B-4533-B448-D3A31C8A5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32" y="152400"/>
            <a:ext cx="1066413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ABB647B-88B1-4F51-9725-BC0FE3930F20}"/>
              </a:ext>
            </a:extLst>
          </p:cNvPr>
          <p:cNvSpPr/>
          <p:nvPr/>
        </p:nvSpPr>
        <p:spPr>
          <a:xfrm>
            <a:off x="5735639" y="549276"/>
            <a:ext cx="4727575" cy="2016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>
              <a:defRPr/>
            </a:pPr>
            <a:r>
              <a:rPr lang="ar-KW" sz="8800" b="1" dirty="0">
                <a:solidFill>
                  <a:schemeClr val="bg1"/>
                </a:solidFill>
              </a:rPr>
              <a:t>برج العرب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الطبيعة, شعب مرجانية, شاطئ البحر&#10;&#10;تم إنشاء الوصف تلقائياً">
            <a:extLst>
              <a:ext uri="{FF2B5EF4-FFF2-40B4-BE49-F238E27FC236}">
                <a16:creationId xmlns:a16="http://schemas.microsoft.com/office/drawing/2014/main" id="{A6882BCA-100F-4717-BEF2-F24759166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0" y="71439"/>
            <a:ext cx="10322011" cy="668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CD49016-D97D-42C2-8CAB-4A22AE7D7E48}"/>
              </a:ext>
            </a:extLst>
          </p:cNvPr>
          <p:cNvSpPr/>
          <p:nvPr/>
        </p:nvSpPr>
        <p:spPr>
          <a:xfrm>
            <a:off x="4768036" y="3500439"/>
            <a:ext cx="4103687" cy="2016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>
              <a:defRPr/>
            </a:pPr>
            <a:r>
              <a:rPr lang="ar-KW" sz="9600" b="1" dirty="0">
                <a:solidFill>
                  <a:schemeClr val="tx1"/>
                </a:solidFill>
              </a:rPr>
              <a:t>شلالات نياجرا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">
            <a:extLst>
              <a:ext uri="{FF2B5EF4-FFF2-40B4-BE49-F238E27FC236}">
                <a16:creationId xmlns:a16="http://schemas.microsoft.com/office/drawing/2014/main" id="{68AA8046-F112-4EE9-8577-3BC6209B6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269" y="1709737"/>
            <a:ext cx="2665905" cy="1360489"/>
          </a:xfrm>
          <a:prstGeom prst="ellipse">
            <a:avLst/>
          </a:prstGeom>
          <a:solidFill>
            <a:srgbClr val="FFCCFF"/>
          </a:soli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457200" rtl="0" fontAlgn="base">
              <a:spcBef>
                <a:spcPct val="0"/>
              </a:spcBef>
              <a:spcAft>
                <a:spcPts val="1000"/>
              </a:spcAft>
            </a:pPr>
            <a:r>
              <a:rPr lang="ar-KW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المناخ المعتدل</a:t>
            </a: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48691AFE-E342-4BBE-9D1F-2051F065A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907" y="4109050"/>
            <a:ext cx="2505075" cy="1360489"/>
          </a:xfrm>
          <a:prstGeom prst="ellipse">
            <a:avLst/>
          </a:prstGeom>
          <a:solidFill>
            <a:srgbClr val="FFDB75"/>
          </a:solidFill>
          <a:ln w="12700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457200" rtl="0" fontAlgn="base">
              <a:spcBef>
                <a:spcPct val="0"/>
              </a:spcBef>
              <a:spcAft>
                <a:spcPts val="1000"/>
              </a:spcAft>
            </a:pPr>
            <a:r>
              <a:rPr lang="ar-KW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قلة التكاليف</a:t>
            </a: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0951870-3E18-42EA-8578-8FB1CBF23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117" y="1203526"/>
            <a:ext cx="2665905" cy="1522395"/>
          </a:xfrm>
          <a:prstGeom prst="ellipse">
            <a:avLst/>
          </a:prstGeom>
          <a:solidFill>
            <a:srgbClr val="FFFF00"/>
          </a:soli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457200" rtl="0" fontAlgn="base">
              <a:spcBef>
                <a:spcPct val="0"/>
              </a:spcBef>
              <a:spcAft>
                <a:spcPts val="1000"/>
              </a:spcAft>
            </a:pPr>
            <a:r>
              <a:rPr lang="ar-KW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سهولة السفر إليها</a:t>
            </a: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49916300-F495-4419-96CD-4274D406C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967" y="3531398"/>
            <a:ext cx="2232090" cy="2031574"/>
          </a:xfrm>
          <a:prstGeom prst="ellipse">
            <a:avLst/>
          </a:prstGeom>
          <a:solidFill>
            <a:srgbClr val="F8A14A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457200" rtl="0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ar-KW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الآثار والتاريخ القديم</a:t>
            </a: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43A024C8-4FCA-4FD5-A841-0837C4985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230" y="4324350"/>
            <a:ext cx="2505075" cy="18008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457200" rtl="0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ar-KW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المناظر السياحية الرائعة</a:t>
            </a: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3">
            <a:extLst>
              <a:ext uri="{FF2B5EF4-FFF2-40B4-BE49-F238E27FC236}">
                <a16:creationId xmlns:a16="http://schemas.microsoft.com/office/drawing/2014/main" id="{CC65B83C-6478-445F-BC8C-23C904A69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2244" y="1320199"/>
            <a:ext cx="2505075" cy="1800826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457200" rtl="0" fontAlgn="base">
              <a:spcBef>
                <a:spcPct val="0"/>
              </a:spcBef>
              <a:spcAft>
                <a:spcPts val="1000"/>
              </a:spcAft>
            </a:pPr>
            <a:r>
              <a:rPr lang="ar-KW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خصائص البلدان السياحية</a:t>
            </a: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1E0702E3-F727-4B00-84D3-61FEB81C8941}"/>
              </a:ext>
            </a:extLst>
          </p:cNvPr>
          <p:cNvCxnSpPr>
            <a:cxnSpLocks/>
          </p:cNvCxnSpPr>
          <p:nvPr/>
        </p:nvCxnSpPr>
        <p:spPr>
          <a:xfrm>
            <a:off x="7520305" y="2842594"/>
            <a:ext cx="1352034" cy="1377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FCA130B0-3DF4-4A0F-809E-6662ED628581}"/>
              </a:ext>
            </a:extLst>
          </p:cNvPr>
          <p:cNvCxnSpPr>
            <a:cxnSpLocks/>
          </p:cNvCxnSpPr>
          <p:nvPr/>
        </p:nvCxnSpPr>
        <p:spPr>
          <a:xfrm flipH="1">
            <a:off x="3848034" y="2842595"/>
            <a:ext cx="1489198" cy="11979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6E99B93E-56F2-484A-BBA3-B4E12BD7CA1C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267768" y="3121025"/>
            <a:ext cx="334138" cy="12033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60325689-6A9C-4F5D-87FA-A4A3FEFECE4D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4436022" y="1964724"/>
            <a:ext cx="81622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5B6B9D55-7E17-41DC-B8A8-7CADCB6C5279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>
            <a:off x="7757319" y="2220612"/>
            <a:ext cx="1631950" cy="1693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حابة 3">
            <a:extLst>
              <a:ext uri="{FF2B5EF4-FFF2-40B4-BE49-F238E27FC236}">
                <a16:creationId xmlns:a16="http://schemas.microsoft.com/office/drawing/2014/main" id="{CC0EBE32-2B50-446D-84A2-7F90A4B7B8B9}"/>
              </a:ext>
            </a:extLst>
          </p:cNvPr>
          <p:cNvSpPr/>
          <p:nvPr/>
        </p:nvSpPr>
        <p:spPr>
          <a:xfrm>
            <a:off x="7881045" y="2046297"/>
            <a:ext cx="4234973" cy="259491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dirty="0"/>
          </a:p>
        </p:txBody>
      </p:sp>
      <p:sp>
        <p:nvSpPr>
          <p:cNvPr id="6" name="سحابة 5">
            <a:extLst>
              <a:ext uri="{FF2B5EF4-FFF2-40B4-BE49-F238E27FC236}">
                <a16:creationId xmlns:a16="http://schemas.microsoft.com/office/drawing/2014/main" id="{312896BA-CCF3-4505-BC80-9CC63753F4B6}"/>
              </a:ext>
            </a:extLst>
          </p:cNvPr>
          <p:cNvSpPr/>
          <p:nvPr/>
        </p:nvSpPr>
        <p:spPr>
          <a:xfrm>
            <a:off x="1422056" y="2412886"/>
            <a:ext cx="4112700" cy="237058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8" name="سحابة 7">
            <a:extLst>
              <a:ext uri="{FF2B5EF4-FFF2-40B4-BE49-F238E27FC236}">
                <a16:creationId xmlns:a16="http://schemas.microsoft.com/office/drawing/2014/main" id="{30525C77-7254-4EED-9CA9-DD602BAEFE1C}"/>
              </a:ext>
            </a:extLst>
          </p:cNvPr>
          <p:cNvSpPr/>
          <p:nvPr/>
        </p:nvSpPr>
        <p:spPr>
          <a:xfrm>
            <a:off x="4312011" y="4205941"/>
            <a:ext cx="4038092" cy="2211398"/>
          </a:xfrm>
          <a:prstGeom prst="cloud">
            <a:avLst/>
          </a:prstGeom>
          <a:solidFill>
            <a:srgbClr val="FFCC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FD263BA-14C0-468D-A0BA-CE154013C60C}"/>
              </a:ext>
            </a:extLst>
          </p:cNvPr>
          <p:cNvSpPr/>
          <p:nvPr/>
        </p:nvSpPr>
        <p:spPr>
          <a:xfrm>
            <a:off x="9064089" y="195869"/>
            <a:ext cx="2979488" cy="6810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rgbClr val="FF0000"/>
                </a:solidFill>
              </a:rPr>
              <a:t>الخريطة الذهنية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6987BD7-98B4-4780-8937-BA80BA111929}"/>
              </a:ext>
            </a:extLst>
          </p:cNvPr>
          <p:cNvSpPr/>
          <p:nvPr/>
        </p:nvSpPr>
        <p:spPr>
          <a:xfrm>
            <a:off x="4502196" y="4750780"/>
            <a:ext cx="3428245" cy="9191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قلة التكاليف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7D7F663-F9A8-4474-B6A1-A4C16E2CE834}"/>
              </a:ext>
            </a:extLst>
          </p:cNvPr>
          <p:cNvSpPr/>
          <p:nvPr/>
        </p:nvSpPr>
        <p:spPr>
          <a:xfrm>
            <a:off x="7800786" y="2747041"/>
            <a:ext cx="3890243" cy="9191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المناخ المعتدل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15A267A-6F4D-4D99-BA9E-8162EABFC62A}"/>
              </a:ext>
            </a:extLst>
          </p:cNvPr>
          <p:cNvSpPr/>
          <p:nvPr/>
        </p:nvSpPr>
        <p:spPr>
          <a:xfrm>
            <a:off x="1761781" y="2783357"/>
            <a:ext cx="3428245" cy="1106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الآثار</a:t>
            </a:r>
          </a:p>
        </p:txBody>
      </p:sp>
      <p:sp>
        <p:nvSpPr>
          <p:cNvPr id="15" name="سحابة 14">
            <a:extLst>
              <a:ext uri="{FF2B5EF4-FFF2-40B4-BE49-F238E27FC236}">
                <a16:creationId xmlns:a16="http://schemas.microsoft.com/office/drawing/2014/main" id="{066CA6FF-9EA9-43AB-BB94-8C85AE2C2EDB}"/>
              </a:ext>
            </a:extLst>
          </p:cNvPr>
          <p:cNvSpPr/>
          <p:nvPr/>
        </p:nvSpPr>
        <p:spPr>
          <a:xfrm>
            <a:off x="4502196" y="258691"/>
            <a:ext cx="4234973" cy="259491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BE133F5-8E38-4F4A-BC44-D255E834470E}"/>
              </a:ext>
            </a:extLst>
          </p:cNvPr>
          <p:cNvSpPr/>
          <p:nvPr/>
        </p:nvSpPr>
        <p:spPr>
          <a:xfrm>
            <a:off x="5022305" y="748838"/>
            <a:ext cx="3428245" cy="1106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المناظر السياحية الرائعة</a:t>
            </a:r>
          </a:p>
        </p:txBody>
      </p:sp>
    </p:spTree>
    <p:extLst>
      <p:ext uri="{BB962C8B-B14F-4D97-AF65-F5344CB8AC3E}">
        <p14:creationId xmlns:p14="http://schemas.microsoft.com/office/powerpoint/2010/main" val="30299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DFD9675-F36E-6745-A631-7F6FF4FB911C}"/>
              </a:ext>
            </a:extLst>
          </p:cNvPr>
          <p:cNvGrpSpPr/>
          <p:nvPr/>
        </p:nvGrpSpPr>
        <p:grpSpPr>
          <a:xfrm>
            <a:off x="8056392" y="1485882"/>
            <a:ext cx="3615204" cy="5211776"/>
            <a:chOff x="711637" y="1320741"/>
            <a:chExt cx="2827534" cy="390109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1F82581-9FB0-C441-8AC9-0F7497D7A859}"/>
                </a:ext>
              </a:extLst>
            </p:cNvPr>
            <p:cNvGrpSpPr/>
            <p:nvPr/>
          </p:nvGrpSpPr>
          <p:grpSpPr>
            <a:xfrm>
              <a:off x="907535" y="1804231"/>
              <a:ext cx="2435739" cy="3417603"/>
              <a:chOff x="2180710" y="2237618"/>
              <a:chExt cx="3044433" cy="4271667"/>
            </a:xfrm>
          </p:grpSpPr>
          <p:sp>
            <p:nvSpPr>
              <p:cNvPr id="34" name="Freeform 129">
                <a:extLst>
                  <a:ext uri="{FF2B5EF4-FFF2-40B4-BE49-F238E27FC236}">
                    <a16:creationId xmlns:a16="http://schemas.microsoft.com/office/drawing/2014/main" id="{9A3A67AA-405D-2D42-99E5-9029ED397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710" y="2734969"/>
                <a:ext cx="2987957" cy="3774316"/>
              </a:xfrm>
              <a:custGeom>
                <a:avLst/>
                <a:gdLst>
                  <a:gd name="T0" fmla="*/ 9 w 424"/>
                  <a:gd name="T1" fmla="*/ 0 h 536"/>
                  <a:gd name="T2" fmla="*/ 0 w 424"/>
                  <a:gd name="T3" fmla="*/ 25 h 536"/>
                  <a:gd name="T4" fmla="*/ 0 w 424"/>
                  <a:gd name="T5" fmla="*/ 497 h 536"/>
                  <a:gd name="T6" fmla="*/ 39 w 424"/>
                  <a:gd name="T7" fmla="*/ 536 h 536"/>
                  <a:gd name="T8" fmla="*/ 391 w 424"/>
                  <a:gd name="T9" fmla="*/ 536 h 536"/>
                  <a:gd name="T10" fmla="*/ 424 w 424"/>
                  <a:gd name="T11" fmla="*/ 519 h 536"/>
                  <a:gd name="T12" fmla="*/ 393 w 424"/>
                  <a:gd name="T13" fmla="*/ 534 h 536"/>
                  <a:gd name="T14" fmla="*/ 42 w 424"/>
                  <a:gd name="T15" fmla="*/ 534 h 536"/>
                  <a:gd name="T16" fmla="*/ 2 w 424"/>
                  <a:gd name="T17" fmla="*/ 494 h 536"/>
                  <a:gd name="T18" fmla="*/ 2 w 424"/>
                  <a:gd name="T19" fmla="*/ 22 h 536"/>
                  <a:gd name="T20" fmla="*/ 9 w 424"/>
                  <a:gd name="T21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4" h="536">
                    <a:moveTo>
                      <a:pt x="9" y="0"/>
                    </a:moveTo>
                    <a:cubicBezTo>
                      <a:pt x="3" y="6"/>
                      <a:pt x="0" y="15"/>
                      <a:pt x="0" y="25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519"/>
                      <a:pt x="18" y="536"/>
                      <a:pt x="39" y="536"/>
                    </a:cubicBezTo>
                    <a:cubicBezTo>
                      <a:pt x="391" y="536"/>
                      <a:pt x="391" y="536"/>
                      <a:pt x="391" y="536"/>
                    </a:cubicBezTo>
                    <a:cubicBezTo>
                      <a:pt x="405" y="536"/>
                      <a:pt x="416" y="530"/>
                      <a:pt x="424" y="519"/>
                    </a:cubicBezTo>
                    <a:cubicBezTo>
                      <a:pt x="416" y="528"/>
                      <a:pt x="405" y="534"/>
                      <a:pt x="393" y="534"/>
                    </a:cubicBezTo>
                    <a:cubicBezTo>
                      <a:pt x="42" y="534"/>
                      <a:pt x="42" y="534"/>
                      <a:pt x="42" y="534"/>
                    </a:cubicBezTo>
                    <a:cubicBezTo>
                      <a:pt x="20" y="534"/>
                      <a:pt x="2" y="516"/>
                      <a:pt x="2" y="494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14"/>
                      <a:pt x="5" y="6"/>
                      <a:pt x="9" y="0"/>
                    </a:cubicBezTo>
                  </a:path>
                </a:pathLst>
              </a:cu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30">
                <a:extLst>
                  <a:ext uri="{FF2B5EF4-FFF2-40B4-BE49-F238E27FC236}">
                    <a16:creationId xmlns:a16="http://schemas.microsoft.com/office/drawing/2014/main" id="{DF7E529A-1490-EB46-B74F-FACC38C38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829" y="2616692"/>
                <a:ext cx="3030314" cy="3878471"/>
              </a:xfrm>
              <a:custGeom>
                <a:avLst/>
                <a:gdLst>
                  <a:gd name="T0" fmla="*/ 430 w 430"/>
                  <a:gd name="T1" fmla="*/ 511 h 551"/>
                  <a:gd name="T2" fmla="*/ 391 w 430"/>
                  <a:gd name="T3" fmla="*/ 551 h 551"/>
                  <a:gd name="T4" fmla="*/ 40 w 430"/>
                  <a:gd name="T5" fmla="*/ 551 h 551"/>
                  <a:gd name="T6" fmla="*/ 0 w 430"/>
                  <a:gd name="T7" fmla="*/ 511 h 551"/>
                  <a:gd name="T8" fmla="*/ 0 w 430"/>
                  <a:gd name="T9" fmla="*/ 39 h 551"/>
                  <a:gd name="T10" fmla="*/ 40 w 430"/>
                  <a:gd name="T11" fmla="*/ 0 h 551"/>
                  <a:gd name="T12" fmla="*/ 391 w 430"/>
                  <a:gd name="T13" fmla="*/ 0 h 551"/>
                  <a:gd name="T14" fmla="*/ 430 w 430"/>
                  <a:gd name="T15" fmla="*/ 39 h 551"/>
                  <a:gd name="T16" fmla="*/ 430 w 430"/>
                  <a:gd name="T17" fmla="*/ 51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551">
                    <a:moveTo>
                      <a:pt x="430" y="511"/>
                    </a:moveTo>
                    <a:cubicBezTo>
                      <a:pt x="430" y="533"/>
                      <a:pt x="413" y="551"/>
                      <a:pt x="391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18" y="551"/>
                      <a:pt x="0" y="533"/>
                      <a:pt x="0" y="5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413" y="0"/>
                      <a:pt x="430" y="17"/>
                      <a:pt x="430" y="39"/>
                    </a:cubicBezTo>
                    <a:cubicBezTo>
                      <a:pt x="430" y="511"/>
                      <a:pt x="430" y="511"/>
                      <a:pt x="430" y="511"/>
                    </a:cubicBezTo>
                  </a:path>
                </a:pathLst>
              </a:custGeom>
              <a:solidFill>
                <a:srgbClr val="02B4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31">
                <a:extLst>
                  <a:ext uri="{FF2B5EF4-FFF2-40B4-BE49-F238E27FC236}">
                    <a16:creationId xmlns:a16="http://schemas.microsoft.com/office/drawing/2014/main" id="{9B1B44CA-FF54-6B4E-B856-BAE5E4BEA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6020" y="2840890"/>
                <a:ext cx="2733813" cy="3484798"/>
              </a:xfrm>
              <a:custGeom>
                <a:avLst/>
                <a:gdLst>
                  <a:gd name="T0" fmla="*/ 1549 w 1549"/>
                  <a:gd name="T1" fmla="*/ 0 h 1974"/>
                  <a:gd name="T2" fmla="*/ 1541 w 1549"/>
                  <a:gd name="T3" fmla="*/ 0 h 1974"/>
                  <a:gd name="T4" fmla="*/ 1541 w 1549"/>
                  <a:gd name="T5" fmla="*/ 1962 h 1974"/>
                  <a:gd name="T6" fmla="*/ 355 w 1549"/>
                  <a:gd name="T7" fmla="*/ 1962 h 1974"/>
                  <a:gd name="T8" fmla="*/ 0 w 1549"/>
                  <a:gd name="T9" fmla="*/ 1619 h 1974"/>
                  <a:gd name="T10" fmla="*/ 0 w 1549"/>
                  <a:gd name="T11" fmla="*/ 1619 h 1974"/>
                  <a:gd name="T12" fmla="*/ 363 w 1549"/>
                  <a:gd name="T13" fmla="*/ 1974 h 1974"/>
                  <a:gd name="T14" fmla="*/ 1549 w 1549"/>
                  <a:gd name="T15" fmla="*/ 1974 h 1974"/>
                  <a:gd name="T16" fmla="*/ 1549 w 1549"/>
                  <a:gd name="T17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  <a:close/>
                  </a:path>
                </a:pathLst>
              </a:custGeom>
              <a:solidFill>
                <a:srgbClr val="1C1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32">
                <a:extLst>
                  <a:ext uri="{FF2B5EF4-FFF2-40B4-BE49-F238E27FC236}">
                    <a16:creationId xmlns:a16="http://schemas.microsoft.com/office/drawing/2014/main" id="{703A4BD1-2D03-E14D-A3F5-3F8664D48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6020" y="2840890"/>
                <a:ext cx="2733813" cy="3484798"/>
              </a:xfrm>
              <a:custGeom>
                <a:avLst/>
                <a:gdLst>
                  <a:gd name="T0" fmla="*/ 1549 w 1549"/>
                  <a:gd name="T1" fmla="*/ 0 h 1974"/>
                  <a:gd name="T2" fmla="*/ 1541 w 1549"/>
                  <a:gd name="T3" fmla="*/ 0 h 1974"/>
                  <a:gd name="T4" fmla="*/ 1541 w 1549"/>
                  <a:gd name="T5" fmla="*/ 1962 h 1974"/>
                  <a:gd name="T6" fmla="*/ 355 w 1549"/>
                  <a:gd name="T7" fmla="*/ 1962 h 1974"/>
                  <a:gd name="T8" fmla="*/ 0 w 1549"/>
                  <a:gd name="T9" fmla="*/ 1619 h 1974"/>
                  <a:gd name="T10" fmla="*/ 0 w 1549"/>
                  <a:gd name="T11" fmla="*/ 1619 h 1974"/>
                  <a:gd name="T12" fmla="*/ 363 w 1549"/>
                  <a:gd name="T13" fmla="*/ 1974 h 1974"/>
                  <a:gd name="T14" fmla="*/ 1549 w 1549"/>
                  <a:gd name="T15" fmla="*/ 1974 h 1974"/>
                  <a:gd name="T16" fmla="*/ 1549 w 1549"/>
                  <a:gd name="T17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33">
                <a:extLst>
                  <a:ext uri="{FF2B5EF4-FFF2-40B4-BE49-F238E27FC236}">
                    <a16:creationId xmlns:a16="http://schemas.microsoft.com/office/drawing/2014/main" id="{FF1F2183-C268-CA4E-A781-207EFC4C8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842" y="2826767"/>
                <a:ext cx="2740872" cy="3477737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34">
                <a:extLst>
                  <a:ext uri="{FF2B5EF4-FFF2-40B4-BE49-F238E27FC236}">
                    <a16:creationId xmlns:a16="http://schemas.microsoft.com/office/drawing/2014/main" id="{B414EC33-449E-A941-97C2-F81909AB1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842" y="2826767"/>
                <a:ext cx="2740872" cy="3477737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46">
                <a:extLst>
                  <a:ext uri="{FF2B5EF4-FFF2-40B4-BE49-F238E27FC236}">
                    <a16:creationId xmlns:a16="http://schemas.microsoft.com/office/drawing/2014/main" id="{6E840E2A-EE56-1C4D-AECF-29051BB28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842" y="5684868"/>
                <a:ext cx="661834" cy="619637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rgbClr val="BCB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47">
                <a:extLst>
                  <a:ext uri="{FF2B5EF4-FFF2-40B4-BE49-F238E27FC236}">
                    <a16:creationId xmlns:a16="http://schemas.microsoft.com/office/drawing/2014/main" id="{EE1D6D2F-971A-B54F-8A47-D227EF34B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842" y="5684868"/>
                <a:ext cx="661834" cy="619637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48">
                <a:extLst>
                  <a:ext uri="{FF2B5EF4-FFF2-40B4-BE49-F238E27FC236}">
                    <a16:creationId xmlns:a16="http://schemas.microsoft.com/office/drawing/2014/main" id="{4E5DBD0D-9782-0445-ADC2-AB21DDDBD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842" y="5684868"/>
                <a:ext cx="647715" cy="619637"/>
              </a:xfrm>
              <a:custGeom>
                <a:avLst/>
                <a:gdLst>
                  <a:gd name="T0" fmla="*/ 351 w 367"/>
                  <a:gd name="T1" fmla="*/ 20 h 351"/>
                  <a:gd name="T2" fmla="*/ 0 w 367"/>
                  <a:gd name="T3" fmla="*/ 0 h 351"/>
                  <a:gd name="T4" fmla="*/ 367 w 367"/>
                  <a:gd name="T5" fmla="*/ 351 h 351"/>
                  <a:gd name="T6" fmla="*/ 351 w 367"/>
                  <a:gd name="T7" fmla="*/ 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7" h="351">
                    <a:moveTo>
                      <a:pt x="351" y="2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51" y="20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149">
                <a:extLst>
                  <a:ext uri="{FF2B5EF4-FFF2-40B4-BE49-F238E27FC236}">
                    <a16:creationId xmlns:a16="http://schemas.microsoft.com/office/drawing/2014/main" id="{0040A955-69A2-E541-A9D5-1FFDD0344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283" y="2517832"/>
                <a:ext cx="1050109" cy="323058"/>
              </a:xfrm>
              <a:prstGeom prst="rect">
                <a:avLst/>
              </a:prstGeom>
              <a:solidFill>
                <a:srgbClr val="1E1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923A305-31D4-D649-9D36-3B597B9FFFFD}"/>
                  </a:ext>
                </a:extLst>
              </p:cNvPr>
              <p:cNvGrpSpPr/>
              <p:nvPr/>
            </p:nvGrpSpPr>
            <p:grpSpPr>
              <a:xfrm>
                <a:off x="3151098" y="2237618"/>
                <a:ext cx="1068267" cy="578413"/>
                <a:chOff x="17801829" y="5891398"/>
                <a:chExt cx="954592" cy="516864"/>
              </a:xfrm>
            </p:grpSpPr>
            <p:sp>
              <p:nvSpPr>
                <p:cNvPr id="45" name="Freeform 279">
                  <a:extLst>
                    <a:ext uri="{FF2B5EF4-FFF2-40B4-BE49-F238E27FC236}">
                      <a16:creationId xmlns:a16="http://schemas.microsoft.com/office/drawing/2014/main" id="{551A4FF6-723B-8E46-906C-674A2EC50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01829" y="5891398"/>
                  <a:ext cx="954592" cy="516864"/>
                </a:xfrm>
                <a:custGeom>
                  <a:avLst/>
                  <a:gdLst>
                    <a:gd name="T0" fmla="*/ 115 w 167"/>
                    <a:gd name="T1" fmla="*/ 42 h 88"/>
                    <a:gd name="T2" fmla="*/ 117 w 167"/>
                    <a:gd name="T3" fmla="*/ 33 h 88"/>
                    <a:gd name="T4" fmla="*/ 83 w 167"/>
                    <a:gd name="T5" fmla="*/ 0 h 88"/>
                    <a:gd name="T6" fmla="*/ 50 w 167"/>
                    <a:gd name="T7" fmla="*/ 33 h 88"/>
                    <a:gd name="T8" fmla="*/ 51 w 167"/>
                    <a:gd name="T9" fmla="*/ 42 h 88"/>
                    <a:gd name="T10" fmla="*/ 0 w 167"/>
                    <a:gd name="T11" fmla="*/ 42 h 88"/>
                    <a:gd name="T12" fmla="*/ 0 w 167"/>
                    <a:gd name="T13" fmla="*/ 88 h 88"/>
                    <a:gd name="T14" fmla="*/ 167 w 167"/>
                    <a:gd name="T15" fmla="*/ 88 h 88"/>
                    <a:gd name="T16" fmla="*/ 167 w 167"/>
                    <a:gd name="T17" fmla="*/ 42 h 88"/>
                    <a:gd name="T18" fmla="*/ 115 w 167"/>
                    <a:gd name="T19" fmla="*/ 42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88">
                      <a:moveTo>
                        <a:pt x="115" y="42"/>
                      </a:moveTo>
                      <a:cubicBezTo>
                        <a:pt x="116" y="39"/>
                        <a:pt x="117" y="36"/>
                        <a:pt x="117" y="33"/>
                      </a:cubicBezTo>
                      <a:cubicBezTo>
                        <a:pt x="117" y="15"/>
                        <a:pt x="102" y="0"/>
                        <a:pt x="83" y="0"/>
                      </a:cubicBezTo>
                      <a:cubicBezTo>
                        <a:pt x="65" y="0"/>
                        <a:pt x="50" y="15"/>
                        <a:pt x="50" y="33"/>
                      </a:cubicBezTo>
                      <a:cubicBezTo>
                        <a:pt x="50" y="36"/>
                        <a:pt x="51" y="39"/>
                        <a:pt x="51" y="4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167" y="88"/>
                        <a:pt x="167" y="88"/>
                        <a:pt x="167" y="88"/>
                      </a:cubicBezTo>
                      <a:cubicBezTo>
                        <a:pt x="167" y="42"/>
                        <a:pt x="167" y="42"/>
                        <a:pt x="167" y="42"/>
                      </a:cubicBezTo>
                      <a:lnTo>
                        <a:pt x="115" y="42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280">
                  <a:extLst>
                    <a:ext uri="{FF2B5EF4-FFF2-40B4-BE49-F238E27FC236}">
                      <a16:creationId xmlns:a16="http://schemas.microsoft.com/office/drawing/2014/main" id="{AA5F445A-86DB-5942-8559-D6BC6529C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67266" y="5973356"/>
                  <a:ext cx="229951" cy="230011"/>
                </a:xfrm>
                <a:prstGeom prst="ellipse">
                  <a:avLst/>
                </a:prstGeom>
                <a:solidFill>
                  <a:srgbClr val="000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rmAutofit fontScale="775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2758F9-EF15-164D-8979-617D12F166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637" y="1320741"/>
              <a:ext cx="28275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1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CACB8C6-8EB7-FD4E-828D-0022AF1DD6B5}"/>
                </a:ext>
              </a:extLst>
            </p:cNvPr>
            <p:cNvSpPr/>
            <p:nvPr/>
          </p:nvSpPr>
          <p:spPr>
            <a:xfrm>
              <a:off x="996653" y="2917297"/>
              <a:ext cx="2138185" cy="1892826"/>
            </a:xfrm>
            <a:prstGeom prst="rect">
              <a:avLst/>
            </a:prstGeom>
          </p:spPr>
          <p:txBody>
            <a:bodyPr wrap="square">
              <a:normAutofit fontScale="77500" lnSpcReduction="20000"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KW" sz="4400" b="1" dirty="0">
                  <a:solidFill>
                    <a:prstClr val="black"/>
                  </a:solidFill>
                  <a:latin typeface="Century Schoolbook"/>
                  <a:cs typeface="Times New Roman" panose="02020603050405020304" pitchFamily="18" charset="0"/>
                </a:rPr>
                <a:t>- </a:t>
              </a:r>
              <a:r>
                <a:rPr lang="ar-SA" sz="4800" b="1" dirty="0">
                  <a:solidFill>
                    <a:prstClr val="black"/>
                  </a:solidFill>
                  <a:latin typeface="Century Schoolbook"/>
                  <a:cs typeface="Times New Roman" panose="02020603050405020304" pitchFamily="18" charset="0"/>
                </a:rPr>
                <a:t>ت</a:t>
              </a:r>
              <a:r>
                <a:rPr lang="ar-KW" sz="4800" b="1" dirty="0">
                  <a:solidFill>
                    <a:prstClr val="black"/>
                  </a:solidFill>
                  <a:latin typeface="Century Schoolbook"/>
                  <a:cs typeface="Times New Roman" panose="02020603050405020304" pitchFamily="18" charset="0"/>
                </a:rPr>
                <a:t>كتب </a:t>
              </a:r>
              <a:r>
                <a:rPr lang="ar-SA" sz="4800" b="1" dirty="0">
                  <a:solidFill>
                    <a:prstClr val="black"/>
                  </a:solidFill>
                  <a:latin typeface="Century Schoolbook"/>
                  <a:cs typeface="Times New Roman" panose="02020603050405020304" pitchFamily="18" charset="0"/>
                </a:rPr>
                <a:t>معلومات حول </a:t>
              </a:r>
              <a:r>
                <a:rPr lang="ar-KW" sz="4800" b="1" dirty="0">
                  <a:solidFill>
                    <a:prstClr val="black"/>
                  </a:solidFill>
                  <a:latin typeface="Century Schoolbook"/>
                  <a:cs typeface="Times New Roman" panose="02020603050405020304" pitchFamily="18" charset="0"/>
                </a:rPr>
                <a:t>خصائص البلدان السياحية</a:t>
              </a:r>
              <a:r>
                <a:rPr lang="ar-SA" sz="4800" b="1" dirty="0">
                  <a:solidFill>
                    <a:prstClr val="black"/>
                  </a:solidFill>
                  <a:latin typeface="Century Schoolbook"/>
                  <a:cs typeface="Times New Roman" panose="02020603050405020304" pitchFamily="18" charset="0"/>
                </a:rPr>
                <a:t>.               </a:t>
              </a:r>
              <a:endParaRPr lang="en-US" sz="4800" b="1" dirty="0">
                <a:solidFill>
                  <a:prstClr val="black"/>
                </a:solidFill>
                <a:latin typeface="Century Schoolbook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0AD52E-7381-CA4F-8FAF-5630FEEF01E2}"/>
              </a:ext>
            </a:extLst>
          </p:cNvPr>
          <p:cNvGrpSpPr/>
          <p:nvPr/>
        </p:nvGrpSpPr>
        <p:grpSpPr>
          <a:xfrm>
            <a:off x="4306079" y="921777"/>
            <a:ext cx="3809765" cy="5015536"/>
            <a:chOff x="711637" y="1320741"/>
            <a:chExt cx="2884174" cy="375420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B5102BD-7E5D-9040-8BFD-BAD61633AFC9}"/>
                </a:ext>
              </a:extLst>
            </p:cNvPr>
            <p:cNvGrpSpPr/>
            <p:nvPr/>
          </p:nvGrpSpPr>
          <p:grpSpPr>
            <a:xfrm>
              <a:off x="1014849" y="1603519"/>
              <a:ext cx="2580962" cy="3471427"/>
              <a:chOff x="2314842" y="1986747"/>
              <a:chExt cx="3225947" cy="4338941"/>
            </a:xfrm>
          </p:grpSpPr>
          <p:sp>
            <p:nvSpPr>
              <p:cNvPr id="52" name="Freeform 130">
                <a:extLst>
                  <a:ext uri="{FF2B5EF4-FFF2-40B4-BE49-F238E27FC236}">
                    <a16:creationId xmlns:a16="http://schemas.microsoft.com/office/drawing/2014/main" id="{9A70182D-799E-2A47-9E34-5FD233459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492" y="2365821"/>
                <a:ext cx="2915297" cy="3878471"/>
              </a:xfrm>
              <a:custGeom>
                <a:avLst/>
                <a:gdLst>
                  <a:gd name="T0" fmla="*/ 430 w 430"/>
                  <a:gd name="T1" fmla="*/ 511 h 551"/>
                  <a:gd name="T2" fmla="*/ 391 w 430"/>
                  <a:gd name="T3" fmla="*/ 551 h 551"/>
                  <a:gd name="T4" fmla="*/ 40 w 430"/>
                  <a:gd name="T5" fmla="*/ 551 h 551"/>
                  <a:gd name="T6" fmla="*/ 0 w 430"/>
                  <a:gd name="T7" fmla="*/ 511 h 551"/>
                  <a:gd name="T8" fmla="*/ 0 w 430"/>
                  <a:gd name="T9" fmla="*/ 39 h 551"/>
                  <a:gd name="T10" fmla="*/ 40 w 430"/>
                  <a:gd name="T11" fmla="*/ 0 h 551"/>
                  <a:gd name="T12" fmla="*/ 391 w 430"/>
                  <a:gd name="T13" fmla="*/ 0 h 551"/>
                  <a:gd name="T14" fmla="*/ 430 w 430"/>
                  <a:gd name="T15" fmla="*/ 39 h 551"/>
                  <a:gd name="T16" fmla="*/ 430 w 430"/>
                  <a:gd name="T17" fmla="*/ 51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551">
                    <a:moveTo>
                      <a:pt x="430" y="511"/>
                    </a:moveTo>
                    <a:cubicBezTo>
                      <a:pt x="430" y="533"/>
                      <a:pt x="413" y="551"/>
                      <a:pt x="391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18" y="551"/>
                      <a:pt x="0" y="533"/>
                      <a:pt x="0" y="5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413" y="0"/>
                      <a:pt x="430" y="17"/>
                      <a:pt x="430" y="39"/>
                    </a:cubicBezTo>
                    <a:cubicBezTo>
                      <a:pt x="430" y="511"/>
                      <a:pt x="430" y="511"/>
                      <a:pt x="430" y="511"/>
                    </a:cubicBezTo>
                  </a:path>
                </a:pathLst>
              </a:custGeom>
              <a:solidFill>
                <a:srgbClr val="CD22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31">
                <a:extLst>
                  <a:ext uri="{FF2B5EF4-FFF2-40B4-BE49-F238E27FC236}">
                    <a16:creationId xmlns:a16="http://schemas.microsoft.com/office/drawing/2014/main" id="{B88BAA53-3732-294A-A888-35C38AA2C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6020" y="2840890"/>
                <a:ext cx="2733813" cy="3484798"/>
              </a:xfrm>
              <a:custGeom>
                <a:avLst/>
                <a:gdLst>
                  <a:gd name="T0" fmla="*/ 1549 w 1549"/>
                  <a:gd name="T1" fmla="*/ 0 h 1974"/>
                  <a:gd name="T2" fmla="*/ 1541 w 1549"/>
                  <a:gd name="T3" fmla="*/ 0 h 1974"/>
                  <a:gd name="T4" fmla="*/ 1541 w 1549"/>
                  <a:gd name="T5" fmla="*/ 1962 h 1974"/>
                  <a:gd name="T6" fmla="*/ 355 w 1549"/>
                  <a:gd name="T7" fmla="*/ 1962 h 1974"/>
                  <a:gd name="T8" fmla="*/ 0 w 1549"/>
                  <a:gd name="T9" fmla="*/ 1619 h 1974"/>
                  <a:gd name="T10" fmla="*/ 0 w 1549"/>
                  <a:gd name="T11" fmla="*/ 1619 h 1974"/>
                  <a:gd name="T12" fmla="*/ 363 w 1549"/>
                  <a:gd name="T13" fmla="*/ 1974 h 1974"/>
                  <a:gd name="T14" fmla="*/ 1549 w 1549"/>
                  <a:gd name="T15" fmla="*/ 1974 h 1974"/>
                  <a:gd name="T16" fmla="*/ 1549 w 1549"/>
                  <a:gd name="T17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  <a:close/>
                  </a:path>
                </a:pathLst>
              </a:custGeom>
              <a:solidFill>
                <a:srgbClr val="1C1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33">
                <a:extLst>
                  <a:ext uri="{FF2B5EF4-FFF2-40B4-BE49-F238E27FC236}">
                    <a16:creationId xmlns:a16="http://schemas.microsoft.com/office/drawing/2014/main" id="{C73AFCAD-7648-E845-AFC2-EF1944419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907" y="2493487"/>
                <a:ext cx="2539017" cy="3477737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46">
                <a:extLst>
                  <a:ext uri="{FF2B5EF4-FFF2-40B4-BE49-F238E27FC236}">
                    <a16:creationId xmlns:a16="http://schemas.microsoft.com/office/drawing/2014/main" id="{344B462B-7FEB-2A40-9339-596D4B35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375" y="5293940"/>
                <a:ext cx="661834" cy="619637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rgbClr val="BCB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47">
                <a:extLst>
                  <a:ext uri="{FF2B5EF4-FFF2-40B4-BE49-F238E27FC236}">
                    <a16:creationId xmlns:a16="http://schemas.microsoft.com/office/drawing/2014/main" id="{F0F05AE4-FAFA-944C-BAB0-9BA7BD584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842" y="5684868"/>
                <a:ext cx="661834" cy="619637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48">
                <a:extLst>
                  <a:ext uri="{FF2B5EF4-FFF2-40B4-BE49-F238E27FC236}">
                    <a16:creationId xmlns:a16="http://schemas.microsoft.com/office/drawing/2014/main" id="{1290E259-0224-034F-823F-D03EB73A6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447" y="5362178"/>
                <a:ext cx="647715" cy="619637"/>
              </a:xfrm>
              <a:custGeom>
                <a:avLst/>
                <a:gdLst>
                  <a:gd name="T0" fmla="*/ 351 w 367"/>
                  <a:gd name="T1" fmla="*/ 20 h 351"/>
                  <a:gd name="T2" fmla="*/ 0 w 367"/>
                  <a:gd name="T3" fmla="*/ 0 h 351"/>
                  <a:gd name="T4" fmla="*/ 367 w 367"/>
                  <a:gd name="T5" fmla="*/ 351 h 351"/>
                  <a:gd name="T6" fmla="*/ 351 w 367"/>
                  <a:gd name="T7" fmla="*/ 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7" h="351">
                    <a:moveTo>
                      <a:pt x="351" y="2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51" y="20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149">
                <a:extLst>
                  <a:ext uri="{FF2B5EF4-FFF2-40B4-BE49-F238E27FC236}">
                    <a16:creationId xmlns:a16="http://schemas.microsoft.com/office/drawing/2014/main" id="{C8079A59-4CFE-F247-8C84-B8E0A0648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4010" y="2263679"/>
                <a:ext cx="1050109" cy="323058"/>
              </a:xfrm>
              <a:prstGeom prst="rect">
                <a:avLst/>
              </a:prstGeom>
              <a:solidFill>
                <a:srgbClr val="1E1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FF6F303-C3D2-5C46-BBE6-2F6DEE236722}"/>
                  </a:ext>
                </a:extLst>
              </p:cNvPr>
              <p:cNvGrpSpPr/>
              <p:nvPr/>
            </p:nvGrpSpPr>
            <p:grpSpPr>
              <a:xfrm>
                <a:off x="3466744" y="1986747"/>
                <a:ext cx="1068267" cy="578413"/>
                <a:chOff x="18083887" y="5667222"/>
                <a:chExt cx="954592" cy="516864"/>
              </a:xfrm>
            </p:grpSpPr>
            <p:sp>
              <p:nvSpPr>
                <p:cNvPr id="62" name="Freeform 279">
                  <a:extLst>
                    <a:ext uri="{FF2B5EF4-FFF2-40B4-BE49-F238E27FC236}">
                      <a16:creationId xmlns:a16="http://schemas.microsoft.com/office/drawing/2014/main" id="{92CCABA0-0CF1-9C41-A48A-D19C23629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3887" y="5667222"/>
                  <a:ext cx="954592" cy="516864"/>
                </a:xfrm>
                <a:custGeom>
                  <a:avLst/>
                  <a:gdLst>
                    <a:gd name="T0" fmla="*/ 115 w 167"/>
                    <a:gd name="T1" fmla="*/ 42 h 88"/>
                    <a:gd name="T2" fmla="*/ 117 w 167"/>
                    <a:gd name="T3" fmla="*/ 33 h 88"/>
                    <a:gd name="T4" fmla="*/ 83 w 167"/>
                    <a:gd name="T5" fmla="*/ 0 h 88"/>
                    <a:gd name="T6" fmla="*/ 50 w 167"/>
                    <a:gd name="T7" fmla="*/ 33 h 88"/>
                    <a:gd name="T8" fmla="*/ 51 w 167"/>
                    <a:gd name="T9" fmla="*/ 42 h 88"/>
                    <a:gd name="T10" fmla="*/ 0 w 167"/>
                    <a:gd name="T11" fmla="*/ 42 h 88"/>
                    <a:gd name="T12" fmla="*/ 0 w 167"/>
                    <a:gd name="T13" fmla="*/ 88 h 88"/>
                    <a:gd name="T14" fmla="*/ 167 w 167"/>
                    <a:gd name="T15" fmla="*/ 88 h 88"/>
                    <a:gd name="T16" fmla="*/ 167 w 167"/>
                    <a:gd name="T17" fmla="*/ 42 h 88"/>
                    <a:gd name="T18" fmla="*/ 115 w 167"/>
                    <a:gd name="T19" fmla="*/ 42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88">
                      <a:moveTo>
                        <a:pt x="115" y="42"/>
                      </a:moveTo>
                      <a:cubicBezTo>
                        <a:pt x="116" y="39"/>
                        <a:pt x="117" y="36"/>
                        <a:pt x="117" y="33"/>
                      </a:cubicBezTo>
                      <a:cubicBezTo>
                        <a:pt x="117" y="15"/>
                        <a:pt x="102" y="0"/>
                        <a:pt x="83" y="0"/>
                      </a:cubicBezTo>
                      <a:cubicBezTo>
                        <a:pt x="65" y="0"/>
                        <a:pt x="50" y="15"/>
                        <a:pt x="50" y="33"/>
                      </a:cubicBezTo>
                      <a:cubicBezTo>
                        <a:pt x="50" y="36"/>
                        <a:pt x="51" y="39"/>
                        <a:pt x="51" y="4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167" y="88"/>
                        <a:pt x="167" y="88"/>
                        <a:pt x="167" y="88"/>
                      </a:cubicBezTo>
                      <a:cubicBezTo>
                        <a:pt x="167" y="42"/>
                        <a:pt x="167" y="42"/>
                        <a:pt x="167" y="42"/>
                      </a:cubicBezTo>
                      <a:lnTo>
                        <a:pt x="115" y="42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280">
                  <a:extLst>
                    <a:ext uri="{FF2B5EF4-FFF2-40B4-BE49-F238E27FC236}">
                      <a16:creationId xmlns:a16="http://schemas.microsoft.com/office/drawing/2014/main" id="{962669E4-F810-354B-BAAC-9B6D35690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44587" y="5695642"/>
                  <a:ext cx="229951" cy="230011"/>
                </a:xfrm>
                <a:prstGeom prst="ellipse">
                  <a:avLst/>
                </a:prstGeom>
                <a:solidFill>
                  <a:srgbClr val="000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rmAutofit fontScale="775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9" name="TextBox 31">
              <a:extLst>
                <a:ext uri="{FF2B5EF4-FFF2-40B4-BE49-F238E27FC236}">
                  <a16:creationId xmlns:a16="http://schemas.microsoft.com/office/drawing/2014/main" id="{994A2D45-EF25-AA49-9706-D0F16E43A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637" y="1320741"/>
              <a:ext cx="28275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4DDA83B-46B1-924A-9695-553BFA2BED3C}"/>
                </a:ext>
              </a:extLst>
            </p:cNvPr>
            <p:cNvSpPr/>
            <p:nvPr/>
          </p:nvSpPr>
          <p:spPr>
            <a:xfrm>
              <a:off x="1447280" y="2533790"/>
              <a:ext cx="1901292" cy="1892826"/>
            </a:xfrm>
            <a:prstGeom prst="rect">
              <a:avLst/>
            </a:prstGeom>
          </p:spPr>
          <p:txBody>
            <a:bodyPr wrap="square">
              <a:normAutofit fontScale="25000" lnSpcReduction="20000"/>
            </a:bodyPr>
            <a:lstStyle/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KW" sz="12800" b="1" dirty="0">
                  <a:solidFill>
                    <a:srgbClr val="00B050"/>
                  </a:solidFill>
                  <a:latin typeface="Century Schoolbook"/>
                  <a:cs typeface="Times New Roman" panose="02020603050405020304" pitchFamily="18" charset="0"/>
                </a:rPr>
                <a:t>- </a:t>
              </a:r>
              <a:r>
                <a:rPr lang="ar-SA" sz="12800" b="1" dirty="0">
                  <a:solidFill>
                    <a:srgbClr val="00B050"/>
                  </a:solidFill>
                  <a:latin typeface="Century Schoolbook"/>
                  <a:cs typeface="Times New Roman" panose="02020603050405020304" pitchFamily="18" charset="0"/>
                </a:rPr>
                <a:t>تختار أربع </a:t>
              </a:r>
              <a:r>
                <a:rPr lang="ar-KW" sz="12800" b="1" dirty="0">
                  <a:solidFill>
                    <a:srgbClr val="00B050"/>
                  </a:solidFill>
                  <a:latin typeface="Century Schoolbook"/>
                  <a:cs typeface="Times New Roman" panose="02020603050405020304" pitchFamily="18" charset="0"/>
                </a:rPr>
                <a:t>خصائص للبلدان السياحية </a:t>
              </a:r>
              <a:r>
                <a:rPr lang="ar-SA" sz="12800" b="1" dirty="0">
                  <a:solidFill>
                    <a:srgbClr val="00B050"/>
                  </a:solidFill>
                  <a:latin typeface="Century Schoolbook"/>
                  <a:cs typeface="Times New Roman" panose="02020603050405020304" pitchFamily="18" charset="0"/>
                </a:rPr>
                <a:t>تستطيع أن تشرحها بلغة سليمة واضحة .              </a:t>
              </a:r>
              <a:endParaRPr lang="en-US" sz="12800" b="1" dirty="0">
                <a:solidFill>
                  <a:srgbClr val="00B050"/>
                </a:solidFill>
                <a:latin typeface="Century Schoolboo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F1820E8-73DD-0E47-B54F-230BFBABDAC6}"/>
              </a:ext>
            </a:extLst>
          </p:cNvPr>
          <p:cNvGrpSpPr/>
          <p:nvPr/>
        </p:nvGrpSpPr>
        <p:grpSpPr>
          <a:xfrm>
            <a:off x="1264029" y="1856101"/>
            <a:ext cx="3550007" cy="4609628"/>
            <a:chOff x="1031793" y="1624568"/>
            <a:chExt cx="2776541" cy="345037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F737F8A-4CAB-3441-9172-8C4DDABA414C}"/>
                </a:ext>
              </a:extLst>
            </p:cNvPr>
            <p:cNvGrpSpPr/>
            <p:nvPr/>
          </p:nvGrpSpPr>
          <p:grpSpPr>
            <a:xfrm>
              <a:off x="1031793" y="1624568"/>
              <a:ext cx="2776541" cy="3450377"/>
              <a:chOff x="2336020" y="2013057"/>
              <a:chExt cx="3470402" cy="4312631"/>
            </a:xfrm>
          </p:grpSpPr>
          <p:sp>
            <p:nvSpPr>
              <p:cNvPr id="69" name="Freeform 130">
                <a:extLst>
                  <a:ext uri="{FF2B5EF4-FFF2-40B4-BE49-F238E27FC236}">
                    <a16:creationId xmlns:a16="http://schemas.microsoft.com/office/drawing/2014/main" id="{54BFBAE0-9EB6-4C4E-82AC-C7D9D9F06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108" y="2328282"/>
                <a:ext cx="3030314" cy="3878471"/>
              </a:xfrm>
              <a:custGeom>
                <a:avLst/>
                <a:gdLst>
                  <a:gd name="T0" fmla="*/ 430 w 430"/>
                  <a:gd name="T1" fmla="*/ 511 h 551"/>
                  <a:gd name="T2" fmla="*/ 391 w 430"/>
                  <a:gd name="T3" fmla="*/ 551 h 551"/>
                  <a:gd name="T4" fmla="*/ 40 w 430"/>
                  <a:gd name="T5" fmla="*/ 551 h 551"/>
                  <a:gd name="T6" fmla="*/ 0 w 430"/>
                  <a:gd name="T7" fmla="*/ 511 h 551"/>
                  <a:gd name="T8" fmla="*/ 0 w 430"/>
                  <a:gd name="T9" fmla="*/ 39 h 551"/>
                  <a:gd name="T10" fmla="*/ 40 w 430"/>
                  <a:gd name="T11" fmla="*/ 0 h 551"/>
                  <a:gd name="T12" fmla="*/ 391 w 430"/>
                  <a:gd name="T13" fmla="*/ 0 h 551"/>
                  <a:gd name="T14" fmla="*/ 430 w 430"/>
                  <a:gd name="T15" fmla="*/ 39 h 551"/>
                  <a:gd name="T16" fmla="*/ 430 w 430"/>
                  <a:gd name="T17" fmla="*/ 51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551">
                    <a:moveTo>
                      <a:pt x="430" y="511"/>
                    </a:moveTo>
                    <a:cubicBezTo>
                      <a:pt x="430" y="533"/>
                      <a:pt x="413" y="551"/>
                      <a:pt x="391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18" y="551"/>
                      <a:pt x="0" y="533"/>
                      <a:pt x="0" y="5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413" y="0"/>
                      <a:pt x="430" y="17"/>
                      <a:pt x="430" y="39"/>
                    </a:cubicBezTo>
                    <a:cubicBezTo>
                      <a:pt x="430" y="511"/>
                      <a:pt x="430" y="511"/>
                      <a:pt x="430" y="511"/>
                    </a:cubicBezTo>
                  </a:path>
                </a:pathLst>
              </a:custGeom>
              <a:solidFill>
                <a:srgbClr val="FF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31">
                <a:extLst>
                  <a:ext uri="{FF2B5EF4-FFF2-40B4-BE49-F238E27FC236}">
                    <a16:creationId xmlns:a16="http://schemas.microsoft.com/office/drawing/2014/main" id="{F849736C-2BD2-8C40-A4A4-DD58118CB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6020" y="2840890"/>
                <a:ext cx="2733813" cy="3484798"/>
              </a:xfrm>
              <a:custGeom>
                <a:avLst/>
                <a:gdLst>
                  <a:gd name="T0" fmla="*/ 1549 w 1549"/>
                  <a:gd name="T1" fmla="*/ 0 h 1974"/>
                  <a:gd name="T2" fmla="*/ 1541 w 1549"/>
                  <a:gd name="T3" fmla="*/ 0 h 1974"/>
                  <a:gd name="T4" fmla="*/ 1541 w 1549"/>
                  <a:gd name="T5" fmla="*/ 1962 h 1974"/>
                  <a:gd name="T6" fmla="*/ 355 w 1549"/>
                  <a:gd name="T7" fmla="*/ 1962 h 1974"/>
                  <a:gd name="T8" fmla="*/ 0 w 1549"/>
                  <a:gd name="T9" fmla="*/ 1619 h 1974"/>
                  <a:gd name="T10" fmla="*/ 0 w 1549"/>
                  <a:gd name="T11" fmla="*/ 1619 h 1974"/>
                  <a:gd name="T12" fmla="*/ 363 w 1549"/>
                  <a:gd name="T13" fmla="*/ 1974 h 1974"/>
                  <a:gd name="T14" fmla="*/ 1549 w 1549"/>
                  <a:gd name="T15" fmla="*/ 1974 h 1974"/>
                  <a:gd name="T16" fmla="*/ 1549 w 1549"/>
                  <a:gd name="T17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  <a:close/>
                  </a:path>
                </a:pathLst>
              </a:custGeom>
              <a:solidFill>
                <a:srgbClr val="1C1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33">
                <a:extLst>
                  <a:ext uri="{FF2B5EF4-FFF2-40B4-BE49-F238E27FC236}">
                    <a16:creationId xmlns:a16="http://schemas.microsoft.com/office/drawing/2014/main" id="{3870B59E-E9CE-D84B-94F7-88D7AE31B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0822" y="2602207"/>
                <a:ext cx="2740872" cy="3477737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  <a:close/>
                  </a:path>
                </a:pathLst>
              </a:custGeom>
              <a:solidFill>
                <a:srgbClr val="FFF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46">
                <a:extLst>
                  <a:ext uri="{FF2B5EF4-FFF2-40B4-BE49-F238E27FC236}">
                    <a16:creationId xmlns:a16="http://schemas.microsoft.com/office/drawing/2014/main" id="{76E34760-9AED-BB41-81E9-EC2EE2B84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807" y="5509183"/>
                <a:ext cx="661834" cy="619637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rgbClr val="BCB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48">
                <a:extLst>
                  <a:ext uri="{FF2B5EF4-FFF2-40B4-BE49-F238E27FC236}">
                    <a16:creationId xmlns:a16="http://schemas.microsoft.com/office/drawing/2014/main" id="{F7A60039-D570-A941-AA8F-0265CDEF5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057" y="5488528"/>
                <a:ext cx="647715" cy="619637"/>
              </a:xfrm>
              <a:custGeom>
                <a:avLst/>
                <a:gdLst>
                  <a:gd name="T0" fmla="*/ 351 w 367"/>
                  <a:gd name="T1" fmla="*/ 20 h 351"/>
                  <a:gd name="T2" fmla="*/ 0 w 367"/>
                  <a:gd name="T3" fmla="*/ 0 h 351"/>
                  <a:gd name="T4" fmla="*/ 367 w 367"/>
                  <a:gd name="T5" fmla="*/ 351 h 351"/>
                  <a:gd name="T6" fmla="*/ 351 w 367"/>
                  <a:gd name="T7" fmla="*/ 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7" h="351">
                    <a:moveTo>
                      <a:pt x="351" y="2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51" y="20"/>
                    </a:lnTo>
                    <a:close/>
                  </a:path>
                </a:pathLst>
              </a:custGeom>
              <a:solidFill>
                <a:srgbClr val="F2E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149">
                <a:extLst>
                  <a:ext uri="{FF2B5EF4-FFF2-40B4-BE49-F238E27FC236}">
                    <a16:creationId xmlns:a16="http://schemas.microsoft.com/office/drawing/2014/main" id="{ADCD4E1B-468B-ED46-9AD2-F62F70405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2096" y="2277014"/>
                <a:ext cx="1050109" cy="323058"/>
              </a:xfrm>
              <a:prstGeom prst="rect">
                <a:avLst/>
              </a:prstGeom>
              <a:solidFill>
                <a:srgbClr val="1E1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B2F7D82-B519-9442-9131-A3DF042CA7DB}"/>
                  </a:ext>
                </a:extLst>
              </p:cNvPr>
              <p:cNvGrpSpPr/>
              <p:nvPr/>
            </p:nvGrpSpPr>
            <p:grpSpPr>
              <a:xfrm>
                <a:off x="3649229" y="2013057"/>
                <a:ext cx="1068267" cy="578413"/>
                <a:chOff x="18246953" y="5690733"/>
                <a:chExt cx="954592" cy="516864"/>
              </a:xfrm>
            </p:grpSpPr>
            <p:sp>
              <p:nvSpPr>
                <p:cNvPr id="79" name="Freeform 279">
                  <a:extLst>
                    <a:ext uri="{FF2B5EF4-FFF2-40B4-BE49-F238E27FC236}">
                      <a16:creationId xmlns:a16="http://schemas.microsoft.com/office/drawing/2014/main" id="{8A83C45F-43AF-0440-A4A9-E63D154B1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46953" y="5690733"/>
                  <a:ext cx="954592" cy="516864"/>
                </a:xfrm>
                <a:custGeom>
                  <a:avLst/>
                  <a:gdLst>
                    <a:gd name="T0" fmla="*/ 115 w 167"/>
                    <a:gd name="T1" fmla="*/ 42 h 88"/>
                    <a:gd name="T2" fmla="*/ 117 w 167"/>
                    <a:gd name="T3" fmla="*/ 33 h 88"/>
                    <a:gd name="T4" fmla="*/ 83 w 167"/>
                    <a:gd name="T5" fmla="*/ 0 h 88"/>
                    <a:gd name="T6" fmla="*/ 50 w 167"/>
                    <a:gd name="T7" fmla="*/ 33 h 88"/>
                    <a:gd name="T8" fmla="*/ 51 w 167"/>
                    <a:gd name="T9" fmla="*/ 42 h 88"/>
                    <a:gd name="T10" fmla="*/ 0 w 167"/>
                    <a:gd name="T11" fmla="*/ 42 h 88"/>
                    <a:gd name="T12" fmla="*/ 0 w 167"/>
                    <a:gd name="T13" fmla="*/ 88 h 88"/>
                    <a:gd name="T14" fmla="*/ 167 w 167"/>
                    <a:gd name="T15" fmla="*/ 88 h 88"/>
                    <a:gd name="T16" fmla="*/ 167 w 167"/>
                    <a:gd name="T17" fmla="*/ 42 h 88"/>
                    <a:gd name="T18" fmla="*/ 115 w 167"/>
                    <a:gd name="T19" fmla="*/ 42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88">
                      <a:moveTo>
                        <a:pt x="115" y="42"/>
                      </a:moveTo>
                      <a:cubicBezTo>
                        <a:pt x="116" y="39"/>
                        <a:pt x="117" y="36"/>
                        <a:pt x="117" y="33"/>
                      </a:cubicBezTo>
                      <a:cubicBezTo>
                        <a:pt x="117" y="15"/>
                        <a:pt x="102" y="0"/>
                        <a:pt x="83" y="0"/>
                      </a:cubicBezTo>
                      <a:cubicBezTo>
                        <a:pt x="65" y="0"/>
                        <a:pt x="50" y="15"/>
                        <a:pt x="50" y="33"/>
                      </a:cubicBezTo>
                      <a:cubicBezTo>
                        <a:pt x="50" y="36"/>
                        <a:pt x="51" y="39"/>
                        <a:pt x="51" y="4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167" y="88"/>
                        <a:pt x="167" y="88"/>
                        <a:pt x="167" y="88"/>
                      </a:cubicBezTo>
                      <a:cubicBezTo>
                        <a:pt x="167" y="42"/>
                        <a:pt x="167" y="42"/>
                        <a:pt x="167" y="42"/>
                      </a:cubicBezTo>
                      <a:lnTo>
                        <a:pt x="115" y="42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280">
                  <a:extLst>
                    <a:ext uri="{FF2B5EF4-FFF2-40B4-BE49-F238E27FC236}">
                      <a16:creationId xmlns:a16="http://schemas.microsoft.com/office/drawing/2014/main" id="{9B2316EB-B7FC-2D4F-B147-250FF04272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34358" y="5705762"/>
                  <a:ext cx="229951" cy="230011"/>
                </a:xfrm>
                <a:prstGeom prst="ellipse">
                  <a:avLst/>
                </a:prstGeom>
                <a:solidFill>
                  <a:srgbClr val="000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rmAutofit fontScale="77500" lnSpcReduction="200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797AE04-A0C2-094F-B954-239F1ACBB59B}"/>
                </a:ext>
              </a:extLst>
            </p:cNvPr>
            <p:cNvSpPr/>
            <p:nvPr/>
          </p:nvSpPr>
          <p:spPr>
            <a:xfrm>
              <a:off x="1466928" y="2442446"/>
              <a:ext cx="2138185" cy="1892826"/>
            </a:xfrm>
            <a:prstGeom prst="rect">
              <a:avLst/>
            </a:prstGeom>
          </p:spPr>
          <p:txBody>
            <a:bodyPr wrap="square">
              <a:normAutofit fontScale="55000" lnSpcReduction="20000"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KW" sz="6000" b="1" dirty="0">
                  <a:solidFill>
                    <a:srgbClr val="0070C0"/>
                  </a:solidFill>
                  <a:latin typeface="Century Schoolbook"/>
                  <a:cs typeface="Times New Roman" panose="02020603050405020304" pitchFamily="18" charset="0"/>
                </a:rPr>
                <a:t>- </a:t>
              </a:r>
              <a:r>
                <a:rPr lang="ar-SA" sz="6000" b="1" dirty="0">
                  <a:solidFill>
                    <a:srgbClr val="0070C0"/>
                  </a:solidFill>
                  <a:latin typeface="Century Schoolbook"/>
                  <a:cs typeface="Times New Roman" panose="02020603050405020304" pitchFamily="18" charset="0"/>
                </a:rPr>
                <a:t>متابعة المتعلمات  أثناء الكتابة ليقمن بعرض فقراتهن أمام زميلاتهن في الفصل  ويقرأن بصوت واضح </a:t>
              </a:r>
              <a:r>
                <a:rPr lang="ar-KW" sz="6000" b="1" dirty="0">
                  <a:solidFill>
                    <a:srgbClr val="0070C0"/>
                  </a:solidFill>
                  <a:latin typeface="Century Schoolbook"/>
                  <a:cs typeface="Times New Roman" panose="02020603050405020304" pitchFamily="18" charset="0"/>
                </a:rPr>
                <a:t>.</a:t>
              </a:r>
              <a:endParaRPr lang="en-US" sz="6000" b="1" dirty="0">
                <a:solidFill>
                  <a:srgbClr val="0070C0"/>
                </a:solidFill>
                <a:latin typeface="Century Schoolbook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D1F47D55-DD07-0D49-B06D-21B1B1A95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7554" flipV="1">
            <a:off x="168897" y="763146"/>
            <a:ext cx="2597234" cy="832014"/>
          </a:xfrm>
          <a:prstGeom prst="rect">
            <a:avLst/>
          </a:prstGeom>
        </p:spPr>
      </p:pic>
      <p:sp>
        <p:nvSpPr>
          <p:cNvPr id="86" name="Pentagon 85">
            <a:extLst>
              <a:ext uri="{FF2B5EF4-FFF2-40B4-BE49-F238E27FC236}">
                <a16:creationId xmlns:a16="http://schemas.microsoft.com/office/drawing/2014/main" id="{02ED673B-9801-134F-95D3-41A1799D9751}"/>
              </a:ext>
            </a:extLst>
          </p:cNvPr>
          <p:cNvSpPr/>
          <p:nvPr/>
        </p:nvSpPr>
        <p:spPr>
          <a:xfrm flipH="1">
            <a:off x="6028033" y="306688"/>
            <a:ext cx="1840542" cy="514350"/>
          </a:xfrm>
          <a:prstGeom prst="homePlate">
            <a:avLst>
              <a:gd name="adj" fmla="val 0"/>
            </a:avLst>
          </a:prstGeom>
          <a:solidFill>
            <a:srgbClr val="93D44E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000" b="1" i="0" u="none" strike="noStrike" kern="1200" cap="none" spc="38" normalizeH="0" baseline="0" noProof="0" dirty="0">
                <a:ln w="13500">
                  <a:solidFill>
                    <a:srgbClr val="4472C4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الإعداد</a:t>
            </a:r>
            <a:endParaRPr kumimoji="0" lang="en-US" sz="3000" b="1" i="0" u="none" strike="noStrike" kern="1200" cap="none" spc="38" normalizeH="0" baseline="0" noProof="0" dirty="0">
              <a:ln w="13500">
                <a:solidFill>
                  <a:srgbClr val="4472C4">
                    <a:shade val="2500"/>
                    <a:alpha val="6500"/>
                  </a:srgbClr>
                </a:solidFill>
                <a:prstDash val="solid"/>
              </a:ln>
              <a:solidFill>
                <a:prstClr val="black">
                  <a:alpha val="95000"/>
                </a:prst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2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y3 - صور لـ #زاهى_الألوان #دفتر #خلفية #الملمس #ملحوظة #ورقة">
            <a:extLst>
              <a:ext uri="{FF2B5EF4-FFF2-40B4-BE49-F238E27FC236}">
                <a16:creationId xmlns:a16="http://schemas.microsoft.com/office/drawing/2014/main" id="{81EBA2CB-E2B8-4D3E-A565-51766C333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8971" y="-1515762"/>
            <a:ext cx="6203091" cy="988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EBC1543-04CB-44BA-901B-3BB8ABD16F3F}"/>
              </a:ext>
            </a:extLst>
          </p:cNvPr>
          <p:cNvSpPr txBox="1"/>
          <p:nvPr/>
        </p:nvSpPr>
        <p:spPr>
          <a:xfrm>
            <a:off x="2866768" y="1332288"/>
            <a:ext cx="80874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تكتب أربع فقرات تشرح فيها بعضا </a:t>
            </a:r>
          </a:p>
          <a:p>
            <a:pPr marR="0" lvl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من خصائص البلدان السياحية في لغة سليمة مترابطة، مستخدمة علامات الترقيم ، ومراعية جودة الأسلوب وحسن الخط وسلامة اللغة.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3446B3-FB4B-44F9-BC29-93B4AE691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0" t="16310" r="5714" b="20208"/>
          <a:stretch/>
        </p:blipFill>
        <p:spPr>
          <a:xfrm>
            <a:off x="691978" y="345989"/>
            <a:ext cx="10873946" cy="6326660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913D0E97-07CD-4663-BFB2-60CCB7DF3CBA}"/>
              </a:ext>
            </a:extLst>
          </p:cNvPr>
          <p:cNvSpPr/>
          <p:nvPr/>
        </p:nvSpPr>
        <p:spPr>
          <a:xfrm>
            <a:off x="852616" y="1482811"/>
            <a:ext cx="9798907" cy="271848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ar-KW" sz="16600" b="1" dirty="0">
                <a:solidFill>
                  <a:srgbClr val="E923A2"/>
                </a:solidFill>
              </a:rPr>
              <a:t>الممارسة</a:t>
            </a:r>
            <a:endParaRPr lang="en-US" sz="16600" b="1" dirty="0">
              <a:solidFill>
                <a:srgbClr val="E923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‫يكتب كرتوب‬‎">
            <a:extLst>
              <a:ext uri="{FF2B5EF4-FFF2-40B4-BE49-F238E27FC236}">
                <a16:creationId xmlns:a16="http://schemas.microsoft.com/office/drawing/2014/main" id="{C61391A0-AB19-48AC-A94B-F74D5BE0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"/>
          <a:stretch>
            <a:fillRect/>
          </a:stretch>
        </p:blipFill>
        <p:spPr bwMode="auto">
          <a:xfrm>
            <a:off x="6934200" y="1"/>
            <a:ext cx="346710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Related image">
            <a:extLst>
              <a:ext uri="{FF2B5EF4-FFF2-40B4-BE49-F238E27FC236}">
                <a16:creationId xmlns:a16="http://schemas.microsoft.com/office/drawing/2014/main" id="{667A9746-A5AB-40B3-9A0F-D6FCCA83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089151"/>
            <a:ext cx="3463925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Image result for ‫يكتب كرتوب‬‎">
            <a:extLst>
              <a:ext uri="{FF2B5EF4-FFF2-40B4-BE49-F238E27FC236}">
                <a16:creationId xmlns:a16="http://schemas.microsoft.com/office/drawing/2014/main" id="{1BFCA9C2-E21D-4EBE-9BD0-3E49B645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441701"/>
            <a:ext cx="3344863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6607858-AB83-46E3-8D56-27DF3D6D3448}"/>
              </a:ext>
            </a:extLst>
          </p:cNvPr>
          <p:cNvSpPr/>
          <p:nvPr/>
        </p:nvSpPr>
        <p:spPr>
          <a:xfrm>
            <a:off x="1416050" y="967416"/>
            <a:ext cx="6232782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</a:rPr>
              <a:t>أراعي جودة الأسلوب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‫يكتب كرتوب‬‎">
            <a:extLst>
              <a:ext uri="{FF2B5EF4-FFF2-40B4-BE49-F238E27FC236}">
                <a16:creationId xmlns:a16="http://schemas.microsoft.com/office/drawing/2014/main" id="{A56FFE9F-50EC-4CB0-95F8-646FC4E2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2"/>
          <a:stretch>
            <a:fillRect/>
          </a:stretch>
        </p:blipFill>
        <p:spPr bwMode="auto">
          <a:xfrm>
            <a:off x="1676400" y="14288"/>
            <a:ext cx="8839200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8DE2B-4AC0-4D2C-B23E-D3FA88D2A32E}"/>
              </a:ext>
            </a:extLst>
          </p:cNvPr>
          <p:cNvSpPr txBox="1"/>
          <p:nvPr/>
        </p:nvSpPr>
        <p:spPr>
          <a:xfrm>
            <a:off x="5159376" y="836614"/>
            <a:ext cx="3870325" cy="7699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ar-SA" sz="4400" b="1" dirty="0">
                <a:solidFill>
                  <a:srgbClr val="FF0000"/>
                </a:solidFill>
              </a:rPr>
              <a:t>أراعي جودة الخط .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0724" name="Picture 4" descr="Image result for ‫يكتب كرتون‬‎">
            <a:extLst>
              <a:ext uri="{FF2B5EF4-FFF2-40B4-BE49-F238E27FC236}">
                <a16:creationId xmlns:a16="http://schemas.microsoft.com/office/drawing/2014/main" id="{A7BE2F0D-76F5-49E7-9671-FB38D6F4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47906" b="79013"/>
          <a:stretch>
            <a:fillRect/>
          </a:stretch>
        </p:blipFill>
        <p:spPr bwMode="auto">
          <a:xfrm>
            <a:off x="4960938" y="1879600"/>
            <a:ext cx="247491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0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78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8490" y="2001177"/>
            <a:ext cx="4089963" cy="23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5627" y="2692805"/>
            <a:ext cx="1449877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0327" y="1508375"/>
            <a:ext cx="1540401" cy="150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2725" y="774725"/>
            <a:ext cx="1983276" cy="12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890206" y="774725"/>
            <a:ext cx="1983276" cy="12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0450" y="1508376"/>
            <a:ext cx="1540026" cy="150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0327" y="4542095"/>
            <a:ext cx="2569425" cy="190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31719" y="4259037"/>
            <a:ext cx="1421346" cy="17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49609" y="3581426"/>
            <a:ext cx="3434142" cy="291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3153" y="4128375"/>
            <a:ext cx="4156485" cy="19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454417" y="3066825"/>
            <a:ext cx="1267974" cy="1282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6168" y="2624025"/>
            <a:ext cx="1780299" cy="195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3ADBCA-9C1D-48F8-9121-F824E895C8E1}"/>
              </a:ext>
            </a:extLst>
          </p:cNvPr>
          <p:cNvSpPr txBox="1"/>
          <p:nvPr/>
        </p:nvSpPr>
        <p:spPr>
          <a:xfrm>
            <a:off x="3920263" y="2244487"/>
            <a:ext cx="47001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3855">
              <a:defRPr/>
            </a:pPr>
            <a:r>
              <a:rPr lang="ar-KW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ef Ruqaa" panose="02000503000000000000" pitchFamily="2" charset="-78"/>
                <a:cs typeface="Aref Ruqaa" panose="02000503000000000000" pitchFamily="2" charset="-78"/>
              </a:rPr>
              <a:t>الوحدة  التعلمية الثانية</a:t>
            </a:r>
            <a:endParaRPr lang="ar-SA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211044B-F52C-485B-AF4E-F7807E25279D}"/>
              </a:ext>
            </a:extLst>
          </p:cNvPr>
          <p:cNvSpPr/>
          <p:nvPr/>
        </p:nvSpPr>
        <p:spPr>
          <a:xfrm>
            <a:off x="4430524" y="3066825"/>
            <a:ext cx="3583895" cy="790556"/>
          </a:xfrm>
          <a:prstGeom prst="rect">
            <a:avLst/>
          </a:prstGeom>
        </p:spPr>
        <p:txBody>
          <a:bodyPr wrap="none" lIns="51386" tIns="25695" rIns="51386" bIns="25695">
            <a:spAutoFit/>
          </a:bodyPr>
          <a:lstStyle/>
          <a:p>
            <a:pPr algn="ctr" defTabSz="513855">
              <a:defRPr/>
            </a:pPr>
            <a:r>
              <a:rPr lang="ar-KW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ef Ruqaa" panose="02000503000000000000" pitchFamily="2" charset="-78"/>
                <a:cs typeface="Aref Ruqaa" panose="02000503000000000000" pitchFamily="2" charset="-78"/>
              </a:rPr>
              <a:t>رحلات ومغامرات</a:t>
            </a:r>
            <a:endParaRPr lang="ar-SA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172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Image result for ‫علامات الترقيم‬‎">
            <a:extLst>
              <a:ext uri="{FF2B5EF4-FFF2-40B4-BE49-F238E27FC236}">
                <a16:creationId xmlns:a16="http://schemas.microsoft.com/office/drawing/2014/main" id="{4DC043C7-38F9-46F8-9FD4-9D07921648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ar-KW" altLang="ar-KW" sz="1800">
              <a:latin typeface="Calibri" panose="020F0502020204030204" pitchFamily="34" charset="0"/>
            </a:endParaRPr>
          </a:p>
        </p:txBody>
      </p:sp>
      <p:pic>
        <p:nvPicPr>
          <p:cNvPr id="31748" name="Picture 3">
            <a:extLst>
              <a:ext uri="{FF2B5EF4-FFF2-40B4-BE49-F238E27FC236}">
                <a16:creationId xmlns:a16="http://schemas.microsoft.com/office/drawing/2014/main" id="{058571AA-8D16-4368-A752-482D3E4ED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70" y="691358"/>
            <a:ext cx="10119325" cy="60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898F9F-AB45-4023-92DD-D8685177452A}"/>
              </a:ext>
            </a:extLst>
          </p:cNvPr>
          <p:cNvSpPr txBox="1"/>
          <p:nvPr/>
        </p:nvSpPr>
        <p:spPr>
          <a:xfrm>
            <a:off x="5253038" y="63501"/>
            <a:ext cx="3581400" cy="6461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ar-SA" sz="3600" b="1" dirty="0">
                <a:solidFill>
                  <a:srgbClr val="FF0000"/>
                </a:solidFill>
              </a:rPr>
              <a:t>أستخدم علامات الترقيم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1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3674E86-2300-4B06-AC6A-E9545F541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1CA84554-C9F7-4336-AD3F-4B6E6589A215}"/>
              </a:ext>
            </a:extLst>
          </p:cNvPr>
          <p:cNvSpPr txBox="1"/>
          <p:nvPr/>
        </p:nvSpPr>
        <p:spPr>
          <a:xfrm>
            <a:off x="4656138" y="4365625"/>
            <a:ext cx="5562600" cy="2400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ar-KW" sz="15000" b="1" dirty="0">
                <a:solidFill>
                  <a:schemeClr val="tx1"/>
                </a:solidFill>
              </a:rPr>
              <a:t>هيا نكتب</a:t>
            </a:r>
            <a:endParaRPr lang="en-US" sz="1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2101023D-1367-47C5-9A27-0F07CB0138A0}"/>
              </a:ext>
            </a:extLst>
          </p:cNvPr>
          <p:cNvSpPr/>
          <p:nvPr/>
        </p:nvSpPr>
        <p:spPr>
          <a:xfrm>
            <a:off x="1643449" y="1631093"/>
            <a:ext cx="9366421" cy="2867798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KW" sz="8800" b="1" dirty="0">
                <a:solidFill>
                  <a:schemeClr val="tx1"/>
                </a:solidFill>
              </a:rPr>
              <a:t>البلدان السياحية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حابة 3">
            <a:extLst>
              <a:ext uri="{FF2B5EF4-FFF2-40B4-BE49-F238E27FC236}">
                <a16:creationId xmlns:a16="http://schemas.microsoft.com/office/drawing/2014/main" id="{CC0EBE32-2B50-446D-84A2-7F90A4B7B8B9}"/>
              </a:ext>
            </a:extLst>
          </p:cNvPr>
          <p:cNvSpPr/>
          <p:nvPr/>
        </p:nvSpPr>
        <p:spPr>
          <a:xfrm>
            <a:off x="7881045" y="2046297"/>
            <a:ext cx="4234973" cy="259491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dirty="0"/>
          </a:p>
        </p:txBody>
      </p:sp>
      <p:sp>
        <p:nvSpPr>
          <p:cNvPr id="6" name="سحابة 5">
            <a:extLst>
              <a:ext uri="{FF2B5EF4-FFF2-40B4-BE49-F238E27FC236}">
                <a16:creationId xmlns:a16="http://schemas.microsoft.com/office/drawing/2014/main" id="{312896BA-CCF3-4505-BC80-9CC63753F4B6}"/>
              </a:ext>
            </a:extLst>
          </p:cNvPr>
          <p:cNvSpPr/>
          <p:nvPr/>
        </p:nvSpPr>
        <p:spPr>
          <a:xfrm>
            <a:off x="1422056" y="2412886"/>
            <a:ext cx="4112700" cy="237058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8" name="سحابة 7">
            <a:extLst>
              <a:ext uri="{FF2B5EF4-FFF2-40B4-BE49-F238E27FC236}">
                <a16:creationId xmlns:a16="http://schemas.microsoft.com/office/drawing/2014/main" id="{30525C77-7254-4EED-9CA9-DD602BAEFE1C}"/>
              </a:ext>
            </a:extLst>
          </p:cNvPr>
          <p:cNvSpPr/>
          <p:nvPr/>
        </p:nvSpPr>
        <p:spPr>
          <a:xfrm>
            <a:off x="4312011" y="4205941"/>
            <a:ext cx="4038092" cy="2211398"/>
          </a:xfrm>
          <a:prstGeom prst="cloud">
            <a:avLst/>
          </a:prstGeom>
          <a:solidFill>
            <a:srgbClr val="FFCC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FD263BA-14C0-468D-A0BA-CE154013C60C}"/>
              </a:ext>
            </a:extLst>
          </p:cNvPr>
          <p:cNvSpPr/>
          <p:nvPr/>
        </p:nvSpPr>
        <p:spPr>
          <a:xfrm>
            <a:off x="9064089" y="195869"/>
            <a:ext cx="2979488" cy="6810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rgbClr val="FF0000"/>
                </a:solidFill>
              </a:rPr>
              <a:t>الخريطة الذهنية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6987BD7-98B4-4780-8937-BA80BA111929}"/>
              </a:ext>
            </a:extLst>
          </p:cNvPr>
          <p:cNvSpPr/>
          <p:nvPr/>
        </p:nvSpPr>
        <p:spPr>
          <a:xfrm>
            <a:off x="4502196" y="4750780"/>
            <a:ext cx="3428245" cy="9191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قلة التكاليف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7D7F663-F9A8-4474-B6A1-A4C16E2CE834}"/>
              </a:ext>
            </a:extLst>
          </p:cNvPr>
          <p:cNvSpPr/>
          <p:nvPr/>
        </p:nvSpPr>
        <p:spPr>
          <a:xfrm>
            <a:off x="7800786" y="2747041"/>
            <a:ext cx="3890243" cy="9191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المناخ المعتدل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15A267A-6F4D-4D99-BA9E-8162EABFC62A}"/>
              </a:ext>
            </a:extLst>
          </p:cNvPr>
          <p:cNvSpPr/>
          <p:nvPr/>
        </p:nvSpPr>
        <p:spPr>
          <a:xfrm>
            <a:off x="1761781" y="2783357"/>
            <a:ext cx="3428245" cy="1106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الآثار</a:t>
            </a:r>
          </a:p>
        </p:txBody>
      </p:sp>
      <p:sp>
        <p:nvSpPr>
          <p:cNvPr id="15" name="سحابة 14">
            <a:extLst>
              <a:ext uri="{FF2B5EF4-FFF2-40B4-BE49-F238E27FC236}">
                <a16:creationId xmlns:a16="http://schemas.microsoft.com/office/drawing/2014/main" id="{066CA6FF-9EA9-43AB-BB94-8C85AE2C2EDB}"/>
              </a:ext>
            </a:extLst>
          </p:cNvPr>
          <p:cNvSpPr/>
          <p:nvPr/>
        </p:nvSpPr>
        <p:spPr>
          <a:xfrm>
            <a:off x="4502196" y="258691"/>
            <a:ext cx="4234973" cy="259491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BE133F5-8E38-4F4A-BC44-D255E834470E}"/>
              </a:ext>
            </a:extLst>
          </p:cNvPr>
          <p:cNvSpPr/>
          <p:nvPr/>
        </p:nvSpPr>
        <p:spPr>
          <a:xfrm>
            <a:off x="5022305" y="748838"/>
            <a:ext cx="3428245" cy="1106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المناظر السياحية الرائعة</a:t>
            </a:r>
          </a:p>
        </p:txBody>
      </p:sp>
    </p:spTree>
    <p:extLst>
      <p:ext uri="{BB962C8B-B14F-4D97-AF65-F5344CB8AC3E}">
        <p14:creationId xmlns:p14="http://schemas.microsoft.com/office/powerpoint/2010/main" val="3516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59C8357-7713-4C9A-9337-AC37FA72C50B}"/>
              </a:ext>
            </a:extLst>
          </p:cNvPr>
          <p:cNvSpPr/>
          <p:nvPr/>
        </p:nvSpPr>
        <p:spPr>
          <a:xfrm>
            <a:off x="1519881" y="308919"/>
            <a:ext cx="10527957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800"/>
              </a:spcAft>
              <a:defRPr/>
            </a:pPr>
            <a:r>
              <a:rPr lang="ar-KW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ar-KW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السياحة نشاط إنساني حيث ينتقل الإنسان من بلد إلى آخر طلبا للتنزه والاستطلاع والبحث والاستكشاف ،كما أن مناخ هذه الدول معتدل صيفا وشتاء .</a:t>
            </a:r>
          </a:p>
          <a:p>
            <a:pPr marL="457200">
              <a:spcAft>
                <a:spcPts val="800"/>
              </a:spcAft>
              <a:defRPr/>
            </a:pPr>
            <a:r>
              <a:rPr lang="ar-KW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ar-K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فالمدن السياحية لها دور فعال في تحقيق التسلية ، وكذلك توافر المناظر الخلابة والأماكن السياحية الرائعة التي تلفت الأنظار ؛ لجمالها وروعة شكلها .</a:t>
            </a:r>
          </a:p>
          <a:p>
            <a:pPr marL="457200">
              <a:spcAft>
                <a:spcPts val="800"/>
              </a:spcAft>
              <a:defRPr/>
            </a:pPr>
            <a:r>
              <a:rPr lang="ar-KW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1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 descr="اجمل صور خلفيات طبيعية متحركة 2014 ، صور خلفيات متحركه 2014 ، خلفيات شلالات متحركه قمه فى الجمال 2014">
            <a:hlinkClick r:id="rId2"/>
            <a:extLst>
              <a:ext uri="{FF2B5EF4-FFF2-40B4-BE49-F238E27FC236}">
                <a16:creationId xmlns:a16="http://schemas.microsoft.com/office/drawing/2014/main" id="{20B4ACAC-CB97-4199-993F-A63ECF7C49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2" y="3418898"/>
            <a:ext cx="5626315" cy="32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welcome\Desktop\صور خلفيات\خلفيات متحركة خيالية روعة يأخذ العقل ____files\323c28903c0c6b24efcea69e7234e215.gif">
            <a:extLst>
              <a:ext uri="{FF2B5EF4-FFF2-40B4-BE49-F238E27FC236}">
                <a16:creationId xmlns:a16="http://schemas.microsoft.com/office/drawing/2014/main" id="{69420365-ACDA-4EC1-B440-6144F0854E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69" y="3825060"/>
            <a:ext cx="4968231" cy="28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59C8357-7713-4C9A-9337-AC37FA72C50B}"/>
              </a:ext>
            </a:extLst>
          </p:cNvPr>
          <p:cNvSpPr/>
          <p:nvPr/>
        </p:nvSpPr>
        <p:spPr>
          <a:xfrm>
            <a:off x="1717589" y="586946"/>
            <a:ext cx="10219038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800"/>
              </a:spcAft>
              <a:defRPr/>
            </a:pPr>
            <a:r>
              <a:rPr lang="ar-KW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ونظرا لانخفاض تكلفة المعيشة في تلك البلاد ، وكثرة المناظر الجميلة والخلابة فيها، مما يجعل السائح يرغب في زيارتها مرات عديدة .</a:t>
            </a:r>
          </a:p>
          <a:p>
            <a:pPr>
              <a:defRPr/>
            </a:pPr>
            <a:r>
              <a:rPr lang="ar-KW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ar-K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ومن أهم خصائص البلدان السياحية الآثار التاريخية الموجودة فيها ، والتي تدل على عبق التاريخ وأصالته ، فالسفر متعة وراحة نفسية من ضغوط الحياة ، فما أجمل السفر !.</a:t>
            </a:r>
            <a:endParaRPr lang="en-US" sz="11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أسئلة تاريخية وأشهر الآثار والمعالم السياحية | موقع نظرتي">
            <a:extLst>
              <a:ext uri="{FF2B5EF4-FFF2-40B4-BE49-F238E27FC236}">
                <a16:creationId xmlns:a16="http://schemas.microsoft.com/office/drawing/2014/main" id="{BA037130-45DB-49F9-8DB4-B3F7B72B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58" y="4105858"/>
            <a:ext cx="8521894" cy="249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6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59C8357-7713-4C9A-9337-AC37FA72C50B}"/>
              </a:ext>
            </a:extLst>
          </p:cNvPr>
          <p:cNvSpPr/>
          <p:nvPr/>
        </p:nvSpPr>
        <p:spPr>
          <a:xfrm>
            <a:off x="1161535" y="395417"/>
            <a:ext cx="1088630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800"/>
              </a:spcAft>
              <a:defRPr/>
            </a:pPr>
            <a:r>
              <a:rPr lang="ar-KW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ar-KW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السياحة نشاط إنساني حيث ينتقل الإنسان من بلد إلى آخر طلبا للتنزه والاستطلاع والبحث والاستكشاف ،كما أن مناخ هذه الدول معتدل صيفا وشتاء .</a:t>
            </a:r>
          </a:p>
          <a:p>
            <a:pPr marL="457200">
              <a:spcAft>
                <a:spcPts val="800"/>
              </a:spcAft>
              <a:defRPr/>
            </a:pPr>
            <a:r>
              <a:rPr lang="ar-KW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ar-K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فالمدن السياحية لها دور فعال في تحقيق التسلية ، وكذلك توافر المناظر الخلابة والأماكن السياحية الرائعة التي تلفت الأنظار ؛ لجمالها وروعة شكلها .</a:t>
            </a:r>
          </a:p>
          <a:p>
            <a:pPr marL="457200">
              <a:spcAft>
                <a:spcPts val="800"/>
              </a:spcAft>
              <a:defRPr/>
            </a:pPr>
            <a:r>
              <a:rPr lang="ar-KW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ونظرا لانخفاض تكلفة المعيشة في تلك البلاد ، وكثرة المناظر الجميلة فيها، مما يجعل السائح يرغب في زيارتها مرات عديدة .</a:t>
            </a:r>
          </a:p>
          <a:p>
            <a:pPr>
              <a:defRPr/>
            </a:pPr>
            <a:r>
              <a:rPr lang="ar-KW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ar-K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ومن أهم خصائص البلدان السياحية الآثار التاريخية الموجودة فيها ، والتي تدل على عبق التاريخ وأصالته ، فالسفر متعة وراحة نفسية من ضغوط الحياة ، فما أجمل السفر !.</a:t>
            </a:r>
            <a:endParaRPr lang="en-US" sz="1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55" y="2702257"/>
            <a:ext cx="4757525" cy="339823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595582" y="374601"/>
            <a:ext cx="4967785" cy="1570145"/>
          </a:xfrm>
          <a:prstGeom prst="wedgeRoundRectCallout">
            <a:avLst>
              <a:gd name="adj1" fmla="val -32893"/>
              <a:gd name="adj2" fmla="val 127402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400" b="1" dirty="0"/>
              <a:t>انتهت الحصة أترككم في رعاية الله وأمنه 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171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building, plant&#10;&#10;Description automatically generated">
            <a:extLst>
              <a:ext uri="{FF2B5EF4-FFF2-40B4-BE49-F238E27FC236}">
                <a16:creationId xmlns:a16="http://schemas.microsoft.com/office/drawing/2014/main" id="{14380210-09EE-4CEA-8271-321CCEE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591" y="1312999"/>
            <a:ext cx="5148728" cy="397856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3344F8-1A3A-4ED3-B0F2-C982BFC47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5809" r="17145" b="28389"/>
          <a:stretch/>
        </p:blipFill>
        <p:spPr>
          <a:xfrm>
            <a:off x="2676525" y="1622137"/>
            <a:ext cx="1038226" cy="1095375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2657895" y="5545001"/>
            <a:ext cx="4924425" cy="1524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5" y="1436127"/>
            <a:ext cx="2254195" cy="1866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BF2F7-EC33-4132-BE02-036C2323B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599" y="2723152"/>
            <a:ext cx="1859979" cy="3978564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59" y="4166362"/>
            <a:ext cx="1435189" cy="168449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11194723" y="1733548"/>
            <a:ext cx="823855" cy="1095375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409358" y="2142735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10337753" y="1733549"/>
            <a:ext cx="823855" cy="1095375"/>
            <a:chOff x="10337753" y="1733549"/>
            <a:chExt cx="823855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561428" y="2170241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10370868" y="2881312"/>
            <a:ext cx="823855" cy="1095375"/>
            <a:chOff x="10370868" y="2881312"/>
            <a:chExt cx="823855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594543" y="3309494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11227366" y="2881312"/>
            <a:ext cx="823855" cy="1095375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443221" y="3263369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35">
            <a:extLst>
              <a:ext uri="{FF2B5EF4-FFF2-40B4-BE49-F238E27FC236}">
                <a16:creationId xmlns:a16="http://schemas.microsoft.com/office/drawing/2014/main" id="{02241F72-16D5-41FE-ADCB-BC1ABBCE6238}"/>
              </a:ext>
            </a:extLst>
          </p:cNvPr>
          <p:cNvGrpSpPr/>
          <p:nvPr/>
        </p:nvGrpSpPr>
        <p:grpSpPr>
          <a:xfrm>
            <a:off x="7161857" y="4990165"/>
            <a:ext cx="3432686" cy="1853696"/>
            <a:chOff x="967013" y="1044984"/>
            <a:chExt cx="4576916" cy="2460965"/>
          </a:xfrm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EDBEC028-9588-48E1-8B05-98CCE12FC3C3}"/>
                </a:ext>
              </a:extLst>
            </p:cNvPr>
            <p:cNvSpPr/>
            <p:nvPr/>
          </p:nvSpPr>
          <p:spPr>
            <a:xfrm>
              <a:off x="1015471" y="1044984"/>
              <a:ext cx="4528458" cy="246096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5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135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Geeza Pro Regular"/>
                </a:rPr>
                <a:t>139</a:t>
              </a: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eeza Pro Regular"/>
              </a:endParaRPr>
            </a:p>
          </p:txBody>
        </p:sp>
        <p:sp>
          <p:nvSpPr>
            <p:cNvPr id="48" name="Rectangle 6">
              <a:extLst>
                <a:ext uri="{FF2B5EF4-FFF2-40B4-BE49-F238E27FC236}">
                  <a16:creationId xmlns:a16="http://schemas.microsoft.com/office/drawing/2014/main" id="{CBFBDC85-B5FF-4F65-AC20-4555E7991E46}"/>
                </a:ext>
              </a:extLst>
            </p:cNvPr>
            <p:cNvSpPr/>
            <p:nvPr/>
          </p:nvSpPr>
          <p:spPr>
            <a:xfrm>
              <a:off x="967013" y="1067936"/>
              <a:ext cx="4528458" cy="664026"/>
            </a:xfrm>
            <a:prstGeom prst="rect">
              <a:avLst/>
            </a:prstGeom>
            <a:solidFill>
              <a:srgbClr val="FFBE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5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eeza Pro Regular"/>
              </a:endParaRPr>
            </a:p>
          </p:txBody>
        </p:sp>
      </p:grpSp>
      <p:pic>
        <p:nvPicPr>
          <p:cNvPr id="49" name="Picture 34">
            <a:extLst>
              <a:ext uri="{FF2B5EF4-FFF2-40B4-BE49-F238E27FC236}">
                <a16:creationId xmlns:a16="http://schemas.microsoft.com/office/drawing/2014/main" id="{4B7599E5-F933-4AA3-A901-46A1066C6D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8251" y="4972428"/>
            <a:ext cx="2091154" cy="2236214"/>
          </a:xfrm>
          <a:prstGeom prst="rect">
            <a:avLst/>
          </a:prstGeom>
        </p:spPr>
      </p:pic>
      <p:sp>
        <p:nvSpPr>
          <p:cNvPr id="51" name="Rectangle 36">
            <a:extLst>
              <a:ext uri="{FF2B5EF4-FFF2-40B4-BE49-F238E27FC236}">
                <a16:creationId xmlns:a16="http://schemas.microsoft.com/office/drawing/2014/main" id="{CF934AD7-959C-4517-A884-DCA2928DDD96}"/>
              </a:ext>
            </a:extLst>
          </p:cNvPr>
          <p:cNvSpPr/>
          <p:nvPr/>
        </p:nvSpPr>
        <p:spPr>
          <a:xfrm>
            <a:off x="7497207" y="4978824"/>
            <a:ext cx="2765822" cy="577083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6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صفحات درس اليوم</a:t>
            </a:r>
            <a:endParaRPr kumimoji="0" lang="en-US" sz="33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81DDCD42-967A-4BDF-A6E8-7A98CB596E36}"/>
              </a:ext>
            </a:extLst>
          </p:cNvPr>
          <p:cNvSpPr txBox="1"/>
          <p:nvPr/>
        </p:nvSpPr>
        <p:spPr>
          <a:xfrm>
            <a:off x="7847669" y="5854662"/>
            <a:ext cx="2392546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68576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88- 89</a:t>
            </a:r>
            <a:endParaRPr kumimoji="0" lang="ar-BH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Geeza Pro Regular"/>
            </a:endParaRPr>
          </a:p>
        </p:txBody>
      </p:sp>
      <p:grpSp>
        <p:nvGrpSpPr>
          <p:cNvPr id="53" name="Group 28">
            <a:extLst>
              <a:ext uri="{FF2B5EF4-FFF2-40B4-BE49-F238E27FC236}">
                <a16:creationId xmlns:a16="http://schemas.microsoft.com/office/drawing/2014/main" id="{6CA24EAD-66E4-4BE6-8752-DBB16858D1DD}"/>
              </a:ext>
            </a:extLst>
          </p:cNvPr>
          <p:cNvGrpSpPr/>
          <p:nvPr/>
        </p:nvGrpSpPr>
        <p:grpSpPr>
          <a:xfrm>
            <a:off x="8158016" y="1350376"/>
            <a:ext cx="3802275" cy="2893170"/>
            <a:chOff x="6139540" y="225877"/>
            <a:chExt cx="4136571" cy="3712031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298B3FE-8A3A-41EA-853E-6537CFDEE6F8}"/>
                </a:ext>
              </a:extLst>
            </p:cNvPr>
            <p:cNvSpPr/>
            <p:nvPr/>
          </p:nvSpPr>
          <p:spPr>
            <a:xfrm rot="5400000" flipV="1">
              <a:off x="6351810" y="13607"/>
              <a:ext cx="3712031" cy="4136571"/>
            </a:xfrm>
            <a:prstGeom prst="homePlate">
              <a:avLst>
                <a:gd name="adj" fmla="val 31232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eeza Pro Regular"/>
              </a:endParaRPr>
            </a:p>
          </p:txBody>
        </p:sp>
        <p:sp>
          <p:nvSpPr>
            <p:cNvPr id="55" name="Rectangle 11">
              <a:extLst>
                <a:ext uri="{FF2B5EF4-FFF2-40B4-BE49-F238E27FC236}">
                  <a16:creationId xmlns:a16="http://schemas.microsoft.com/office/drawing/2014/main" id="{A541B268-F14C-43FE-AF27-D6A2842FB6EE}"/>
                </a:ext>
              </a:extLst>
            </p:cNvPr>
            <p:cNvSpPr/>
            <p:nvPr/>
          </p:nvSpPr>
          <p:spPr>
            <a:xfrm>
              <a:off x="6139540" y="250374"/>
              <a:ext cx="4136571" cy="664026"/>
            </a:xfrm>
            <a:prstGeom prst="rect">
              <a:avLst/>
            </a:prstGeom>
            <a:solidFill>
              <a:srgbClr val="93D44E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eeza Pro Regular"/>
              </a:endParaRPr>
            </a:p>
          </p:txBody>
        </p:sp>
      </p:grpSp>
      <p:sp>
        <p:nvSpPr>
          <p:cNvPr id="56" name="Rectangle 31">
            <a:extLst>
              <a:ext uri="{FF2B5EF4-FFF2-40B4-BE49-F238E27FC236}">
                <a16:creationId xmlns:a16="http://schemas.microsoft.com/office/drawing/2014/main" id="{7FEEB730-36A1-4D34-A3AD-6A7B01BD7BFE}"/>
              </a:ext>
            </a:extLst>
          </p:cNvPr>
          <p:cNvSpPr/>
          <p:nvPr/>
        </p:nvSpPr>
        <p:spPr>
          <a:xfrm>
            <a:off x="8753649" y="1470649"/>
            <a:ext cx="2607125" cy="43858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النشاط : البلدان السياحية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  <a:sym typeface="Geeza Pro Regular"/>
            </a:endParaRPr>
          </a:p>
        </p:txBody>
      </p:sp>
      <p:pic>
        <p:nvPicPr>
          <p:cNvPr id="61" name="Picture 5" descr="Icon&#10;&#10;Description automatically generated">
            <a:extLst>
              <a:ext uri="{FF2B5EF4-FFF2-40B4-BE49-F238E27FC236}">
                <a16:creationId xmlns:a16="http://schemas.microsoft.com/office/drawing/2014/main" id="{780EB287-A91A-441D-BA9E-2B337B34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41" y="299353"/>
            <a:ext cx="2065338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مربع نص 7">
            <a:extLst>
              <a:ext uri="{FF2B5EF4-FFF2-40B4-BE49-F238E27FC236}">
                <a16:creationId xmlns:a16="http://schemas.microsoft.com/office/drawing/2014/main" id="{0F0C4E47-4706-4689-BB15-8567D71D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597" y="1973016"/>
            <a:ext cx="457329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KW" altLang="ar-KW" sz="3600" b="1" u="sng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المعيار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KW" altLang="ar-KW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تكتب أربع فقرات</a:t>
            </a:r>
            <a:endParaRPr lang="en-US" altLang="ar-KW" sz="5400" b="1" dirty="0">
              <a:latin typeface="Times New Roman" panose="02020603050405020304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67" name="مربع نص 7">
            <a:extLst>
              <a:ext uri="{FF2B5EF4-FFF2-40B4-BE49-F238E27FC236}">
                <a16:creationId xmlns:a16="http://schemas.microsoft.com/office/drawing/2014/main" id="{5CC28643-1FEB-4B11-A2D5-4D2F5FFC0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222" y="1969025"/>
            <a:ext cx="1858142" cy="173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KW" altLang="ar-KW" sz="3600" b="1" u="sng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الكفاية :</a:t>
            </a:r>
            <a:endParaRPr lang="ar-KW" altLang="ar-KW" sz="4000" b="1" u="sng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KW" altLang="ar-KW" sz="4000" b="1" dirty="0">
                <a:latin typeface="Arial" panose="020B0604020202020204" pitchFamily="34" charset="0"/>
                <a:sym typeface="Wingdings" panose="05000000000000000000" pitchFamily="2" charset="2"/>
              </a:rPr>
              <a:t>3-1 </a:t>
            </a:r>
          </a:p>
        </p:txBody>
      </p:sp>
    </p:spTree>
    <p:extLst>
      <p:ext uri="{BB962C8B-B14F-4D97-AF65-F5344CB8AC3E}">
        <p14:creationId xmlns:p14="http://schemas.microsoft.com/office/powerpoint/2010/main" val="18923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حابة 2">
            <a:extLst>
              <a:ext uri="{FF2B5EF4-FFF2-40B4-BE49-F238E27FC236}">
                <a16:creationId xmlns:a16="http://schemas.microsoft.com/office/drawing/2014/main" id="{2311A938-2981-46B2-AC2A-4CA15907FA44}"/>
              </a:ext>
            </a:extLst>
          </p:cNvPr>
          <p:cNvSpPr/>
          <p:nvPr/>
        </p:nvSpPr>
        <p:spPr>
          <a:xfrm>
            <a:off x="5794743" y="111457"/>
            <a:ext cx="6028661" cy="113731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الجملة العلاجية:</a:t>
            </a:r>
          </a:p>
        </p:txBody>
      </p:sp>
      <p:sp>
        <p:nvSpPr>
          <p:cNvPr id="5" name="مكعب 4">
            <a:extLst>
              <a:ext uri="{FF2B5EF4-FFF2-40B4-BE49-F238E27FC236}">
                <a16:creationId xmlns:a16="http://schemas.microsoft.com/office/drawing/2014/main" id="{26E23C96-FD43-4613-AA67-E6F142A4F933}"/>
              </a:ext>
            </a:extLst>
          </p:cNvPr>
          <p:cNvSpPr/>
          <p:nvPr/>
        </p:nvSpPr>
        <p:spPr>
          <a:xfrm>
            <a:off x="6251945" y="1730636"/>
            <a:ext cx="5305644" cy="3987578"/>
          </a:xfrm>
          <a:prstGeom prst="cube">
            <a:avLst/>
          </a:prstGeom>
          <a:solidFill>
            <a:srgbClr val="F3DD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زرت بلد سياحي رائع.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الهمزة المتوسطة على الياء ( نبرة ـ كرسي ) شرح بالتفصيل بطريقة سهلة و ميسرة  - YouTube">
            <a:extLst>
              <a:ext uri="{FF2B5EF4-FFF2-40B4-BE49-F238E27FC236}">
                <a16:creationId xmlns:a16="http://schemas.microsoft.com/office/drawing/2014/main" id="{28F09B03-33DC-4E79-B2E1-630FE269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81" y="2233483"/>
            <a:ext cx="4274862" cy="39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81AAD823-E4E0-41DC-8C27-57AC756227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82058" y="4120562"/>
            <a:ext cx="3712927" cy="1914383"/>
          </a:xfrm>
          <a:prstGeom prst="rect">
            <a:avLst/>
          </a:prstGeom>
        </p:spPr>
      </p:pic>
      <p:grpSp>
        <p:nvGrpSpPr>
          <p:cNvPr id="15" name="ع 6">
            <a:extLst>
              <a:ext uri="{FF2B5EF4-FFF2-40B4-BE49-F238E27FC236}">
                <a16:creationId xmlns:a16="http://schemas.microsoft.com/office/drawing/2014/main" id="{1CBE5D5A-61A2-4C78-BBD7-A612A484F879}"/>
              </a:ext>
            </a:extLst>
          </p:cNvPr>
          <p:cNvGrpSpPr/>
          <p:nvPr/>
        </p:nvGrpSpPr>
        <p:grpSpPr>
          <a:xfrm>
            <a:off x="7792187" y="363114"/>
            <a:ext cx="1468211" cy="1711264"/>
            <a:chOff x="9179937" y="410960"/>
            <a:chExt cx="1468211" cy="171126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E5B711E9-49E3-4BA2-BC6D-FBDFDCA7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9596219">
              <a:off x="9179937" y="410960"/>
              <a:ext cx="1468211" cy="171126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4CE9C0-F3DD-4EDE-8374-47E28982BB15}"/>
                </a:ext>
              </a:extLst>
            </p:cNvPr>
            <p:cNvSpPr/>
            <p:nvPr/>
          </p:nvSpPr>
          <p:spPr>
            <a:xfrm>
              <a:off x="9342389" y="1160481"/>
              <a:ext cx="97174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6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هائل</a:t>
              </a:r>
              <a:r>
                <a:rPr kumimoji="0" lang="ar-KW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ن">
            <a:extLst>
              <a:ext uri="{FF2B5EF4-FFF2-40B4-BE49-F238E27FC236}">
                <a16:creationId xmlns:a16="http://schemas.microsoft.com/office/drawing/2014/main" id="{451F6F7E-9166-4297-A273-E9EAA0E3D293}"/>
              </a:ext>
            </a:extLst>
          </p:cNvPr>
          <p:cNvGrpSpPr/>
          <p:nvPr/>
        </p:nvGrpSpPr>
        <p:grpSpPr>
          <a:xfrm>
            <a:off x="3140809" y="405086"/>
            <a:ext cx="1468211" cy="1711264"/>
            <a:chOff x="4138083" y="475608"/>
            <a:chExt cx="1468211" cy="17112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065C1B-DD4A-47DB-A967-E26411C57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9596219">
              <a:off x="4138083" y="475608"/>
              <a:ext cx="1468211" cy="17112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825875-C45B-43A2-B681-AA44C8C0E57D}"/>
                </a:ext>
              </a:extLst>
            </p:cNvPr>
            <p:cNvSpPr/>
            <p:nvPr/>
          </p:nvSpPr>
          <p:spPr>
            <a:xfrm>
              <a:off x="4196712" y="1191590"/>
              <a:ext cx="89800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تفاؤل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عين الثالث">
            <a:extLst>
              <a:ext uri="{FF2B5EF4-FFF2-40B4-BE49-F238E27FC236}">
                <a16:creationId xmlns:a16="http://schemas.microsoft.com/office/drawing/2014/main" id="{B6008E70-3514-4B23-9B64-0F18B6DCA77B}"/>
              </a:ext>
            </a:extLst>
          </p:cNvPr>
          <p:cNvGrpSpPr/>
          <p:nvPr/>
        </p:nvGrpSpPr>
        <p:grpSpPr>
          <a:xfrm>
            <a:off x="4602518" y="389125"/>
            <a:ext cx="1468211" cy="1711264"/>
            <a:chOff x="9361942" y="401955"/>
            <a:chExt cx="1468211" cy="1711264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128EE854-F744-461F-BFF0-2B6DB397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9596219">
              <a:off x="9361942" y="401955"/>
              <a:ext cx="1468211" cy="171126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10CA3-2EDE-4BB2-A418-8C0DB1905735}"/>
                </a:ext>
              </a:extLst>
            </p:cNvPr>
            <p:cNvSpPr/>
            <p:nvPr/>
          </p:nvSpPr>
          <p:spPr>
            <a:xfrm>
              <a:off x="9557123" y="1191072"/>
              <a:ext cx="80342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قائل</a:t>
              </a:r>
              <a:r>
                <a:rPr kumimoji="0" lang="ar-KW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D689013-7A6A-4A58-AD73-04BA600A37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3" y="2134650"/>
            <a:ext cx="2721246" cy="3807737"/>
          </a:xfrm>
          <a:prstGeom prst="rect">
            <a:avLst/>
          </a:prstGeom>
        </p:spPr>
      </p:pic>
      <p:grpSp>
        <p:nvGrpSpPr>
          <p:cNvPr id="30" name="س">
            <a:extLst>
              <a:ext uri="{FF2B5EF4-FFF2-40B4-BE49-F238E27FC236}">
                <a16:creationId xmlns:a16="http://schemas.microsoft.com/office/drawing/2014/main" id="{7967D71F-A752-4E3B-ABE1-841D458585FF}"/>
              </a:ext>
            </a:extLst>
          </p:cNvPr>
          <p:cNvGrpSpPr/>
          <p:nvPr/>
        </p:nvGrpSpPr>
        <p:grpSpPr>
          <a:xfrm>
            <a:off x="6043147" y="378892"/>
            <a:ext cx="1468211" cy="1711264"/>
            <a:chOff x="6367373" y="397991"/>
            <a:chExt cx="1468211" cy="1711264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C04672DC-4F80-4501-A412-FED4D92C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9596219">
              <a:off x="6367373" y="397991"/>
              <a:ext cx="1468211" cy="171126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FA5F01-8917-495F-920E-3B21D8F91FDD}"/>
                </a:ext>
              </a:extLst>
            </p:cNvPr>
            <p:cNvSpPr/>
            <p:nvPr/>
          </p:nvSpPr>
          <p:spPr>
            <a:xfrm>
              <a:off x="6565725" y="1104135"/>
              <a:ext cx="90281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سؤدد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759EF6-3DCD-43F3-85BB-B3650B876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378041" y="5358853"/>
            <a:ext cx="12948082" cy="1467134"/>
          </a:xfrm>
          <a:prstGeom prst="rect">
            <a:avLst/>
          </a:prstGeom>
        </p:spPr>
      </p:pic>
      <p:grpSp>
        <p:nvGrpSpPr>
          <p:cNvPr id="29" name="ف">
            <a:extLst>
              <a:ext uri="{FF2B5EF4-FFF2-40B4-BE49-F238E27FC236}">
                <a16:creationId xmlns:a16="http://schemas.microsoft.com/office/drawing/2014/main" id="{4B39D167-7987-44DA-8F2A-FF98ABB2130E}"/>
              </a:ext>
            </a:extLst>
          </p:cNvPr>
          <p:cNvGrpSpPr/>
          <p:nvPr/>
        </p:nvGrpSpPr>
        <p:grpSpPr>
          <a:xfrm>
            <a:off x="9230207" y="371282"/>
            <a:ext cx="1468211" cy="1711264"/>
            <a:chOff x="10201960" y="302871"/>
            <a:chExt cx="1468211" cy="1711264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EA06C06A-BB36-4B70-BA6B-4B2F249CD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9596219">
              <a:off x="10201960" y="302871"/>
              <a:ext cx="1468211" cy="171126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E11108-F604-4885-A5DB-82E07C7BE018}"/>
                </a:ext>
              </a:extLst>
            </p:cNvPr>
            <p:cNvSpPr/>
            <p:nvPr/>
          </p:nvSpPr>
          <p:spPr>
            <a:xfrm>
              <a:off x="10331772" y="1075203"/>
              <a:ext cx="85151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بؤبؤ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ع الاخير">
            <a:extLst>
              <a:ext uri="{FF2B5EF4-FFF2-40B4-BE49-F238E27FC236}">
                <a16:creationId xmlns:a16="http://schemas.microsoft.com/office/drawing/2014/main" id="{35D2255A-7511-4982-AF64-011C605E125F}"/>
              </a:ext>
            </a:extLst>
          </p:cNvPr>
          <p:cNvGrpSpPr/>
          <p:nvPr/>
        </p:nvGrpSpPr>
        <p:grpSpPr>
          <a:xfrm>
            <a:off x="10629496" y="341603"/>
            <a:ext cx="1468211" cy="1711264"/>
            <a:chOff x="10141855" y="3128989"/>
            <a:chExt cx="1468211" cy="1711264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4F15B04-D09E-4894-83CC-F522C9E2C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9596219">
              <a:off x="10141855" y="3128989"/>
              <a:ext cx="1468211" cy="171126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1F4B3FC-9DAA-40F0-B497-CFAB8BD9EA95}"/>
                </a:ext>
              </a:extLst>
            </p:cNvPr>
            <p:cNvSpPr/>
            <p:nvPr/>
          </p:nvSpPr>
          <p:spPr>
            <a:xfrm>
              <a:off x="10200997" y="3910902"/>
              <a:ext cx="112242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سوائل 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4805D36-6E6F-46CE-ABF0-867143B673E7}"/>
              </a:ext>
            </a:extLst>
          </p:cNvPr>
          <p:cNvSpPr/>
          <p:nvPr/>
        </p:nvSpPr>
        <p:spPr>
          <a:xfrm>
            <a:off x="3366563" y="2342716"/>
            <a:ext cx="856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أنا أحصد نظائر ( للهمزة المتوسطة على نبرة )</a:t>
            </a:r>
            <a:endParaRPr kumimoji="0" lang="en-US" sz="5400" b="1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35" name="صوت-تصفيق وتشجيع_للمونتاج_">
            <a:hlinkClick r:id="" action="ppaction://media"/>
            <a:extLst>
              <a:ext uri="{FF2B5EF4-FFF2-40B4-BE49-F238E27FC236}">
                <a16:creationId xmlns:a16="http://schemas.microsoft.com/office/drawing/2014/main" id="{369E925A-1EA8-4B4A-85D3-2FE55721D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312" y="6273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2.08333E-7 0.00023 C 0.00039 0.00787 0.00052 0.01597 0.00117 0.02384 C 0.00143 0.02662 0.00208 0.02894 0.00247 0.03171 C 0.00677 0.06458 0.00339 0.04259 0.00625 0.06088 C 0.00651 0.06435 0.00651 0.06783 0.0069 0.07153 C 0.00716 0.07431 0.00781 0.07662 0.0082 0.0794 C 0.00859 0.08264 0.00898 0.08658 0.00951 0.09005 C 0.01016 0.09537 0.01185 0.10394 0.01263 0.10857 C 0.01589 0.14954 0.01211 0.10695 0.01523 0.13241 C 0.0155 0.13496 0.01563 0.13773 0.01589 0.14028 C 0.01706 0.15162 0.01784 0.15533 0.01966 0.1669 C 0.02005 0.16945 0.02031 0.17246 0.02096 0.17477 C 0.02161 0.17755 0.02227 0.17963 0.02279 0.18287 C 0.02682 0.20394 0.02357 0.19352 0.02721 0.20394 C 0.02773 0.20671 0.02786 0.20972 0.02852 0.21204 C 0.02917 0.21435 0.03021 0.21574 0.03112 0.21736 L 0.03685 0.22523 C 0.0375 0.22616 0.03815 0.22616 0.03867 0.22755 L 0.04635 0.24884 L 0.04831 0.2544 C 0.04883 0.25602 0.04948 0.25857 0.05013 0.25949 L 0.05208 0.26204 C 0.05664 0.28148 0.05026 0.25625 0.05911 0.28079 C 0.05964 0.28148 0.06029 0.28403 0.06094 0.28611 C 0.06172 0.28681 0.06263 0.28681 0.06354 0.28889 C 0.06484 0.28935 0.06732 0.29421 0.06732 0.29445 C 0.06823 0.29676 0.06888 0.3 0.06992 0.30208 C 0.07109 0.30463 0.0724 0.30556 0.0737 0.30741 C 0.078 0.31343 0.07266 0.30556 0.07878 0.31528 C 0.08047 0.31806 0.08151 0.31829 0.0832 0.32338 C 0.08385 0.32523 0.08438 0.32894 0.08516 0.33125 C 0.08568 0.33333 0.08646 0.33403 0.08698 0.33658 C 0.0905 0.35093 0.08724 0.34468 0.09089 0.34977 C 0.09102 0.35255 0.09102 0.35556 0.09154 0.35787 C 0.09193 0.36019 0.09271 0.36088 0.09336 0.36296 C 0.09401 0.36528 0.09466 0.36783 0.09531 0.37107 C 0.09583 0.37338 0.09622 0.37616 0.09661 0.37894 C 0.09688 0.38148 0.09727 0.38704 0.09727 0.38727 L 0.09727 0.38704 " pathEditMode="relative" rAng="0" ptsTypes="AAAAAAAAAAAAAAAAAAAAAAAAAAAAAAAAAAAAAA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1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1.25E-6 0.00023 C -0.0013 0.00717 -0.0013 0.01458 -0.00195 0.02176 C -0.00195 0.0243 -0.00261 0.02685 -0.00326 0.02916 C -0.00768 0.05995 -0.00417 0.03935 -0.00742 0.05625 C -0.00742 0.05972 -0.00742 0.06296 -0.00768 0.0662 C -0.00807 0.06898 -0.00938 0.07129 -0.00964 0.07361 C -0.01003 0.07685 -0.01029 0.08055 -0.01068 0.08356 C -0.0112 0.08866 -0.01354 0.09699 -0.01419 0.10116 C -0.01797 0.13958 -0.01354 0.09977 -0.01667 0.12338 C -0.01771 0.12592 -0.01771 0.12847 -0.01797 0.13078 C -0.01888 0.14143 -0.01953 0.14491 -0.02175 0.15555 C -0.02214 0.1581 -0.0224 0.16088 -0.02344 0.16296 C -0.0237 0.16551 -0.02435 0.16759 -0.025 0.1706 C -0.02943 0.19051 -0.0263 0.18055 -0.03008 0.19051 C -0.03047 0.19305 -0.03047 0.19606 -0.03112 0.19791 C -0.03203 0.20023 -0.03294 0.20162 -0.03399 0.20301 L -0.04037 0.21041 C -0.04102 0.21134 -0.04128 0.21134 -0.04193 0.2125 L -0.05026 0.23241 L -0.05248 0.2375 C -0.05313 0.23912 -0.05352 0.24166 -0.05443 0.24236 L -0.05638 0.24467 C -0.06146 0.26319 -0.05443 0.23935 -0.06432 0.26227 C -0.06471 0.26389 -0.06563 0.26597 -0.06628 0.26736 C -0.06693 0.26852 -0.06784 0.26875 -0.06914 0.26991 C -0.07005 0.27106 -0.07292 0.275 -0.07292 0.27523 C -0.07396 0.27754 -0.07461 0.28055 -0.07578 0.28241 C -0.07708 0.28495 -0.07839 0.28565 -0.07969 0.28727 C -0.08451 0.29305 -0.07839 0.28565 -0.08542 0.29491 C -0.08698 0.29722 -0.08867 0.29745 -0.08998 0.30231 C -0.09089 0.30393 -0.09115 0.30741 -0.09219 0.30972 C -0.09284 0.31157 -0.09375 0.31227 -0.09401 0.31458 C -0.09792 0.32801 -0.0944 0.32222 -0.09818 0.32708 C -0.09818 0.3294 -0.09818 0.33241 -0.09883 0.33472 C -0.09948 0.33657 -0.10013 0.3375 -0.10104 0.33935 C -0.10169 0.34143 -0.10234 0.34375 -0.103 0.34676 C -0.10365 0.34907 -0.10404 0.35162 -0.1043 0.35416 C -0.1043 0.35671 -0.10456 0.3618 -0.10456 0.3625 L -0.10456 0.3618 " pathEditMode="relative" rAng="0" ptsTypes="AAAAAAAAAAAAAAAAAAAAAAAAAAAAAAAAAAAAAA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18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1.25E-6 0.00023 C -0.00312 0.0074 -0.00312 0.01504 -0.00469 0.02245 C -0.00469 0.025 -0.00612 0.02777 -0.00768 0.03009 C -0.01797 0.06203 -0.00976 0.04074 -0.01745 0.05833 C -0.01745 0.0618 -0.01745 0.06527 -0.01797 0.06852 C -0.01888 0.07152 -0.022 0.07384 -0.02252 0.07615 C -0.02344 0.07963 -0.02409 0.08356 -0.025 0.08657 C -0.0263 0.0919 -0.03177 0.10046 -0.0332 0.10486 C -0.04206 0.14467 -0.03177 0.10347 -0.03906 0.12801 C -0.0414 0.13055 -0.0414 0.1331 -0.04206 0.13565 C -0.04414 0.14676 -0.0457 0.15023 -0.05091 0.16134 C -0.05182 0.16389 -0.05247 0.1669 -0.05482 0.16898 C -0.05547 0.17152 -0.05703 0.17384 -0.05846 0.17685 C -0.06888 0.19768 -0.06159 0.18727 -0.07031 0.19768 C -0.07122 0.20023 -0.07122 0.20324 -0.07279 0.20532 C -0.075 0.20764 -0.07708 0.20902 -0.07956 0.21065 L -0.0944 0.21828 C -0.09596 0.21921 -0.09648 0.21921 -0.09805 0.22037 L -0.11758 0.24097 L -0.12279 0.24629 C -0.12422 0.24791 -0.12513 0.25069 -0.12734 0.25139 L -0.1319 0.2537 C -0.14375 0.27291 -0.12734 0.24815 -0.15039 0.27199 C -0.1513 0.27361 -0.15351 0.27592 -0.15495 0.27731 C -0.15651 0.27847 -0.15859 0.2787 -0.16172 0.27986 C -0.1638 0.28125 -0.17044 0.28518 -0.17044 0.28541 C -0.17292 0.28796 -0.17448 0.29097 -0.17721 0.29282 C -0.18021 0.2956 -0.18333 0.29629 -0.18633 0.29791 C -0.19765 0.30393 -0.18333 0.29629 -0.19974 0.30578 C -0.20338 0.30833 -0.20729 0.30856 -0.21042 0.31365 C -0.2125 0.31527 -0.21315 0.31898 -0.21549 0.32129 C -0.21706 0.32315 -0.21914 0.32384 -0.21979 0.32639 C -0.2289 0.34027 -0.2207 0.33426 -0.22956 0.33935 C -0.22956 0.34166 -0.22956 0.3449 -0.23112 0.34722 C -0.23255 0.34907 -0.23411 0.35 -0.2362 0.35208 C -0.23776 0.35416 -0.23932 0.35648 -0.24075 0.35972 C -0.24232 0.36203 -0.24323 0.36481 -0.24388 0.36736 C -0.24388 0.37014 -0.2444 0.37523 -0.2444 0.37615 L -0.2444 0.37523 " pathEditMode="relative" rAng="0" ptsTypes="AAAAAAAAAAAAAAAAAAAAAAAAAAAAAAAAAAAAAA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1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بطاقات معايدة فارغة , صور بطاقات للتهنئة بالعيد ليست ممتلئة - عجيب وغريب">
            <a:extLst>
              <a:ext uri="{FF2B5EF4-FFF2-40B4-BE49-F238E27FC236}">
                <a16:creationId xmlns:a16="http://schemas.microsoft.com/office/drawing/2014/main" id="{D8ED05D5-E306-49BE-B8E5-DC847A75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3" y="144254"/>
            <a:ext cx="11819738" cy="65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owchart: Process 14">
            <a:extLst>
              <a:ext uri="{FF2B5EF4-FFF2-40B4-BE49-F238E27FC236}">
                <a16:creationId xmlns:a16="http://schemas.microsoft.com/office/drawing/2014/main" id="{DB215433-C389-4FF6-B504-56341CF5E473}"/>
              </a:ext>
            </a:extLst>
          </p:cNvPr>
          <p:cNvSpPr/>
          <p:nvPr/>
        </p:nvSpPr>
        <p:spPr>
          <a:xfrm>
            <a:off x="3646966" y="1669312"/>
            <a:ext cx="4348717" cy="2573079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التمهيد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خلفيات فكتور اطار مع زهور بلون برتقالى Abstract Text Frame with Orange  Flower and Floral Pattern - دروس الفوتوشوب Photoshop tutorials جرافيكس  العرب كل ما تحتاج لتكون مبدع ملتقى المصممين">
            <a:extLst>
              <a:ext uri="{FF2B5EF4-FFF2-40B4-BE49-F238E27FC236}">
                <a16:creationId xmlns:a16="http://schemas.microsoft.com/office/drawing/2014/main" id="{830B3B64-A349-46CF-BC58-767A02D5E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7" y="225510"/>
            <a:ext cx="11640065" cy="64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4197895-50EB-4C64-BC92-7939C09B9020}"/>
              </a:ext>
            </a:extLst>
          </p:cNvPr>
          <p:cNvSpPr/>
          <p:nvPr/>
        </p:nvSpPr>
        <p:spPr>
          <a:xfrm>
            <a:off x="1369539" y="664174"/>
            <a:ext cx="9452920" cy="552964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alt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تحدد بكلمة أو بعبارة مختصرة أهم خصائص البلدان السياحية التي تود زيارتها ، وفقاً للخريطة الذهنية الآتية</a:t>
            </a:r>
            <a:r>
              <a:rPr lang="ar-SA" alt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age result for ‫أشهر البلدان السياحية العربية‬‎">
            <a:extLst>
              <a:ext uri="{FF2B5EF4-FFF2-40B4-BE49-F238E27FC236}">
                <a16:creationId xmlns:a16="http://schemas.microsoft.com/office/drawing/2014/main" id="{7473A55D-3D63-48A7-B9B9-747CB3C3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172996"/>
            <a:ext cx="10256708" cy="653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B75A74A-823F-425D-9960-FFEC8891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9" y="188914"/>
            <a:ext cx="102847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5B1B95F-E679-4137-AF83-05E50422FDF6}"/>
              </a:ext>
            </a:extLst>
          </p:cNvPr>
          <p:cNvSpPr/>
          <p:nvPr/>
        </p:nvSpPr>
        <p:spPr>
          <a:xfrm>
            <a:off x="1271587" y="171451"/>
            <a:ext cx="4319588" cy="1152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>
              <a:defRPr/>
            </a:pPr>
            <a:r>
              <a:rPr lang="ar-KW" sz="6600" b="1" dirty="0">
                <a:solidFill>
                  <a:schemeClr val="bg1"/>
                </a:solidFill>
              </a:rPr>
              <a:t>نخلة الجميرا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22009169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تكامل">
  <a:themeElements>
    <a:clrScheme name="تكامل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تكامل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تكامل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417</Words>
  <Application>Microsoft Office PowerPoint</Application>
  <PresentationFormat>شاشة عريضة</PresentationFormat>
  <Paragraphs>72</Paragraphs>
  <Slides>27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27</vt:i4>
      </vt:variant>
    </vt:vector>
  </HeadingPairs>
  <TitlesOfParts>
    <vt:vector size="42" baseType="lpstr">
      <vt:lpstr>Aref Ruqaa</vt:lpstr>
      <vt:lpstr>Arial</vt:lpstr>
      <vt:lpstr>Calibri</vt:lpstr>
      <vt:lpstr>Calibri Light</vt:lpstr>
      <vt:lpstr>Century Schoolbook</vt:lpstr>
      <vt:lpstr>Lato Regular</vt:lpstr>
      <vt:lpstr>Tahoma</vt:lpstr>
      <vt:lpstr>Times New Roman</vt:lpstr>
      <vt:lpstr>Tw Cen MT</vt:lpstr>
      <vt:lpstr>Tw Cen MT Condensed</vt:lpstr>
      <vt:lpstr>Wingdings 3</vt:lpstr>
      <vt:lpstr>نسق Office</vt:lpstr>
      <vt:lpstr>تكامل</vt:lpstr>
      <vt:lpstr>1_Office Theme</vt:lpstr>
      <vt:lpstr>3_Office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ايمان مطلق حمود المطيري</dc:creator>
  <cp:lastModifiedBy>دانه محمد راشد راشد</cp:lastModifiedBy>
  <cp:revision>210</cp:revision>
  <dcterms:created xsi:type="dcterms:W3CDTF">2020-07-16T12:15:29Z</dcterms:created>
  <dcterms:modified xsi:type="dcterms:W3CDTF">2023-06-12T15:00:29Z</dcterms:modified>
</cp:coreProperties>
</file>